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56" r:id="rId5"/>
    <p:sldId id="258" r:id="rId6"/>
    <p:sldId id="259" r:id="rId7"/>
    <p:sldId id="260" r:id="rId8"/>
    <p:sldId id="261" r:id="rId9"/>
    <p:sldId id="262"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Reed" userId="9f14ab1a-a678-4abc-9d19-37ee02a805e1" providerId="ADAL" clId="{E29D42D1-3417-4730-8DD7-21419893DC0A}"/>
    <pc:docChg chg="custSel modSld">
      <pc:chgData name="Mike Reed" userId="9f14ab1a-a678-4abc-9d19-37ee02a805e1" providerId="ADAL" clId="{E29D42D1-3417-4730-8DD7-21419893DC0A}" dt="2026-09-08T15:04:41.925" v="74" actId="20577"/>
      <pc:docMkLst>
        <pc:docMk/>
      </pc:docMkLst>
      <pc:sldChg chg="modSp mod">
        <pc:chgData name="Mike Reed" userId="9f14ab1a-a678-4abc-9d19-37ee02a805e1" providerId="ADAL" clId="{E29D42D1-3417-4730-8DD7-21419893DC0A}" dt="2026-09-08T15:04:41.925" v="74" actId="20577"/>
        <pc:sldMkLst>
          <pc:docMk/>
          <pc:sldMk cId="0" sldId="256"/>
        </pc:sldMkLst>
        <pc:spChg chg="mod">
          <ac:chgData name="Mike Reed" userId="9f14ab1a-a678-4abc-9d19-37ee02a805e1" providerId="ADAL" clId="{E29D42D1-3417-4730-8DD7-21419893DC0A}" dt="2026-09-08T15:04:20.612" v="19" actId="20577"/>
          <ac:spMkLst>
            <pc:docMk/>
            <pc:sldMk cId="0" sldId="256"/>
            <ac:spMk id="202" creationId="{00000000-0000-0000-0000-000000000000}"/>
          </ac:spMkLst>
        </pc:spChg>
        <pc:spChg chg="mod">
          <ac:chgData name="Mike Reed" userId="9f14ab1a-a678-4abc-9d19-37ee02a805e1" providerId="ADAL" clId="{E29D42D1-3417-4730-8DD7-21419893DC0A}" dt="2026-09-08T15:04:41.925" v="74" actId="20577"/>
          <ac:spMkLst>
            <pc:docMk/>
            <pc:sldMk cId="0" sldId="256"/>
            <ac:spMk id="20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[Sources]
User requested a 132kV AIS compound with transformer and primary plant visual style for page 1.
Visual on this slide was generated with Microsoft Copilot where applicable.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[Sources]
The prior HVDG deck states HVDC material lists design, installation, jointing, testing, commissioning, energisation, project management, Principal Contractor and BOP capability.
User requested repositioning as a full turnkey contractor rather than independent advisory.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[Sources]
The previous HVDG deck lists BESS, solar farms, EV infrastructure, data centres, private networks and grid connection sectors.
User requested adding synchronous condensers and positioning as renewable energy project contractor.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[Sources]
User requested partnership-focused, people-focused, delivery-focused positioning and selective choice of clients and partners.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[Sources]
User requested selling the company, founders/directors, 20-year delivery history, high-performing teams and selective partner approach.
Visual on this slide was generated with Microsoft Copilot where applicable.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[Sources]
User requested a punchier external company overview and introduction for clients.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5070A"/>
        </a:solidFill>
        <a:effectLst/>
      </p:bgPr>
    </p:bg>
    <p:spTree>
      <p:nvGrpSpPr>
        <p:cNvPr id="1" name=""/>
        <p:cNvGrpSpPr/>
        <p:nvPr/>
      </p:nvGrpSpPr>
      <p:grpSpPr>
        <a:xfrm>
          <a:off x="0" y="0"/>
          <a:ext cx="1" cy="1"/>
          <a:chOff x="0" y="0"/>
          <a:chExt cx="1" cy="1"/>
        </a:xfrm>
      </p:grpSpPr>
      <p:pic>
        <p:nvPicPr>
          <p:cNvPr id="2" name="Image 0" descr="/mnt/data/hvdg_extract/ppt/media/image1.png"/>
          <p:cNvPicPr>
            <a:picLocks noChangeAspect="1"/>
          </p:cNvPicPr>
          <p:nvPr/>
        </p:nvPicPr>
        <p:blipFill>
          <a:blip r:embed="rId3"/>
          <a:srcRect l="450" r="443"/>
          <a:stretch/>
        </p:blipFill>
        <p:spPr>
          <a:xfrm>
            <a:off x="5394960" y="0"/>
            <a:ext cx="6796735" cy="6858000"/>
          </a:xfrm>
          <a:prstGeom prst="rect">
            <a:avLst/>
          </a:prstGeom>
        </p:spPr>
      </p:pic>
      <p:sp>
        <p:nvSpPr>
          <p:cNvPr id="3" name="Shape 0"/>
          <p:cNvSpPr/>
          <p:nvPr/>
        </p:nvSpPr>
        <p:spPr>
          <a:xfrm>
            <a:off x="0" y="0"/>
            <a:ext cx="12191695" cy="6858000"/>
          </a:xfrm>
          <a:prstGeom prst="rect">
            <a:avLst/>
          </a:prstGeom>
          <a:solidFill>
            <a:srgbClr val="05070A">
              <a:alpha val="72000"/>
            </a:srgbClr>
          </a:solidFill>
          <a:ln w="12700">
            <a:solidFill>
              <a:srgbClr val="333333">
                <a:alpha val="0"/>
              </a:srgbClr>
            </a:solidFill>
            <a:prstDash val="solid"/>
          </a:ln>
        </p:spPr>
        <p:txBody>
          <a:bodyPr/>
          <a:lstStyle/>
          <a:p>
            <a:endParaRPr lang="en-GB"/>
          </a:p>
        </p:txBody>
      </p:sp>
      <p:sp>
        <p:nvSpPr>
          <p:cNvPr id="4" name="Shape 1"/>
          <p:cNvSpPr/>
          <p:nvPr/>
        </p:nvSpPr>
        <p:spPr>
          <a:xfrm>
            <a:off x="0" y="0"/>
            <a:ext cx="12191695" cy="6858000"/>
          </a:xfrm>
          <a:prstGeom prst="rect">
            <a:avLst/>
          </a:prstGeom>
          <a:solidFill>
            <a:srgbClr val="000000">
              <a:alpha val="18000"/>
            </a:srgbClr>
          </a:solidFill>
          <a:ln w="12700">
            <a:solidFill>
              <a:srgbClr val="333333">
                <a:alpha val="0"/>
              </a:srgbClr>
            </a:solidFill>
            <a:prstDash val="solid"/>
          </a:ln>
        </p:spPr>
        <p:txBody>
          <a:bodyPr/>
          <a:lstStyle/>
          <a:p>
            <a:endParaRPr lang="en-GB"/>
          </a:p>
        </p:txBody>
      </p:sp>
      <p:sp>
        <p:nvSpPr>
          <p:cNvPr id="5" name="Shape 2"/>
          <p:cNvSpPr/>
          <p:nvPr/>
        </p:nvSpPr>
        <p:spPr>
          <a:xfrm>
            <a:off x="0" y="6565392"/>
            <a:ext cx="12191695" cy="61042"/>
          </a:xfrm>
          <a:prstGeom prst="rect">
            <a:avLst/>
          </a:prstGeom>
          <a:solidFill>
            <a:srgbClr val="E31B23"/>
          </a:solidFill>
          <a:ln w="12700">
            <a:solidFill>
              <a:srgbClr val="333333">
                <a:alpha val="0"/>
              </a:srgbClr>
            </a:solidFill>
            <a:prstDash val="solid"/>
          </a:ln>
        </p:spPr>
        <p:txBody>
          <a:bodyPr/>
          <a:lstStyle/>
          <a:p>
            <a:endParaRPr lang="en-GB"/>
          </a:p>
        </p:txBody>
      </p:sp>
      <p:sp>
        <p:nvSpPr>
          <p:cNvPr id="6" name="Shape 3"/>
          <p:cNvSpPr/>
          <p:nvPr/>
        </p:nvSpPr>
        <p:spPr>
          <a:xfrm>
            <a:off x="0" y="0"/>
            <a:ext cx="5120640" cy="6424139"/>
          </a:xfrm>
          <a:prstGeom prst="rect">
            <a:avLst/>
          </a:prstGeom>
          <a:solidFill>
            <a:srgbClr val="05070A">
              <a:alpha val="95000"/>
            </a:srgbClr>
          </a:solidFill>
          <a:ln w="12700">
            <a:solidFill>
              <a:srgbClr val="333333">
                <a:alpha val="0"/>
              </a:srgbClr>
            </a:solidFill>
            <a:prstDash val="solid"/>
          </a:ln>
        </p:spPr>
        <p:txBody>
          <a:bodyPr/>
          <a:lstStyle/>
          <a:p>
            <a:endParaRPr lang="en-GB"/>
          </a:p>
        </p:txBody>
      </p:sp>
      <p:sp>
        <p:nvSpPr>
          <p:cNvPr id="10" name="Text 6"/>
          <p:cNvSpPr/>
          <p:nvPr/>
        </p:nvSpPr>
        <p:spPr>
          <a:xfrm>
            <a:off x="532735" y="813816"/>
            <a:ext cx="2498501" cy="841248"/>
          </a:xfrm>
          <a:prstGeom prst="rect">
            <a:avLst/>
          </a:prstGeom>
          <a:noFill/>
          <a:ln/>
        </p:spPr>
        <p:txBody>
          <a:bodyPr wrap="square" lIns="0" tIns="0" rIns="0" bIns="0" rtlCol="0" anchor="ctr">
            <a:normAutofit lnSpcReduction="10000"/>
          </a:bodyPr>
          <a:lstStyle/>
          <a:p>
            <a:pPr marL="0" indent="0">
              <a:buNone/>
            </a:pPr>
            <a:r>
              <a:rPr lang="en-US" sz="2000" b="1" dirty="0">
                <a:solidFill>
                  <a:schemeClr val="bg1"/>
                </a:solidFill>
                <a:latin typeface="Aptos Display" pitchFamily="34" charset="0"/>
                <a:ea typeface="Aptos Display" pitchFamily="34" charset="-122"/>
                <a:cs typeface="Aptos Display" pitchFamily="34" charset="-120"/>
              </a:rPr>
              <a:t>HIGH VOLTAGE</a:t>
            </a:r>
          </a:p>
          <a:p>
            <a:pPr marL="0" indent="0">
              <a:buNone/>
            </a:pPr>
            <a:r>
              <a:rPr lang="en-US" sz="2000" b="1" dirty="0">
                <a:solidFill>
                  <a:schemeClr val="bg1"/>
                </a:solidFill>
                <a:latin typeface="Aptos Display" pitchFamily="34" charset="0"/>
                <a:ea typeface="Aptos Display" pitchFamily="34" charset="-122"/>
                <a:cs typeface="Aptos Display" pitchFamily="34" charset="-120"/>
              </a:rPr>
              <a:t>DELIVERY GROUP LTD</a:t>
            </a:r>
          </a:p>
          <a:p>
            <a:r>
              <a:rPr lang="en-US" sz="2000" b="1" dirty="0">
                <a:solidFill>
                  <a:schemeClr val="bg1"/>
                </a:solidFill>
                <a:latin typeface="Aptos Display" pitchFamily="34" charset="0"/>
              </a:rPr>
              <a:t>(</a:t>
            </a:r>
            <a:r>
              <a:rPr lang="en-US" sz="2000" b="1" dirty="0">
                <a:solidFill>
                  <a:schemeClr val="bg1"/>
                </a:solidFill>
                <a:latin typeface="Aptos Display" pitchFamily="34" charset="0"/>
                <a:ea typeface="Aptos Display" pitchFamily="34" charset="-122"/>
                <a:cs typeface="Aptos Display" pitchFamily="34" charset="-120"/>
              </a:rPr>
              <a:t>HVDG)</a:t>
            </a:r>
          </a:p>
        </p:txBody>
      </p:sp>
      <p:sp>
        <p:nvSpPr>
          <p:cNvPr id="11" name="Text 7"/>
          <p:cNvSpPr/>
          <p:nvPr/>
        </p:nvSpPr>
        <p:spPr>
          <a:xfrm>
            <a:off x="530352" y="1728216"/>
            <a:ext cx="4251960" cy="292608"/>
          </a:xfrm>
          <a:prstGeom prst="rect">
            <a:avLst/>
          </a:prstGeom>
          <a:noFill/>
          <a:ln/>
        </p:spPr>
        <p:txBody>
          <a:bodyPr wrap="square" lIns="0" tIns="0" rIns="0" bIns="0" rtlCol="0" anchor="ctr">
            <a:normAutofit/>
          </a:bodyPr>
          <a:lstStyle/>
          <a:p>
            <a:pPr marL="0" indent="0">
              <a:buNone/>
            </a:pPr>
            <a:r>
              <a:rPr lang="en-US" sz="1480" b="1" dirty="0">
                <a:solidFill>
                  <a:schemeClr val="bg1"/>
                </a:solidFill>
              </a:rPr>
              <a:t>ICP &amp; </a:t>
            </a:r>
            <a:r>
              <a:rPr lang="en-US" sz="1480" b="1" dirty="0" err="1">
                <a:solidFill>
                  <a:schemeClr val="bg1"/>
                </a:solidFill>
              </a:rPr>
              <a:t>BoP</a:t>
            </a:r>
            <a:r>
              <a:rPr lang="en-US" sz="1480" b="1" dirty="0">
                <a:solidFill>
                  <a:schemeClr val="bg1"/>
                </a:solidFill>
              </a:rPr>
              <a:t> Contractor</a:t>
            </a:r>
            <a:endParaRPr lang="en-US" sz="1480" dirty="0">
              <a:solidFill>
                <a:schemeClr val="bg1"/>
              </a:solidFill>
            </a:endParaRPr>
          </a:p>
        </p:txBody>
      </p:sp>
      <p:sp>
        <p:nvSpPr>
          <p:cNvPr id="12" name="Text 8"/>
          <p:cNvSpPr/>
          <p:nvPr/>
        </p:nvSpPr>
        <p:spPr>
          <a:xfrm>
            <a:off x="530352" y="3346704"/>
            <a:ext cx="3813048" cy="566928"/>
          </a:xfrm>
          <a:prstGeom prst="rect">
            <a:avLst/>
          </a:prstGeom>
          <a:noFill/>
          <a:ln/>
        </p:spPr>
        <p:txBody>
          <a:bodyPr wrap="square" lIns="0" tIns="0" rIns="0" bIns="0" rtlCol="0" anchor="ctr">
            <a:normAutofit/>
          </a:bodyPr>
          <a:lstStyle/>
          <a:p>
            <a:pPr marL="0" indent="0">
              <a:buNone/>
            </a:pPr>
            <a:r>
              <a:rPr lang="en-US" sz="1320" dirty="0">
                <a:solidFill>
                  <a:srgbClr val="F4F4F4"/>
                </a:solidFill>
              </a:rPr>
              <a:t>40+ years of founder led project delivery, up to 400kV. High performing expertise guaranteed.</a:t>
            </a:r>
            <a:endParaRPr lang="en-US" sz="1320" dirty="0"/>
          </a:p>
        </p:txBody>
      </p:sp>
      <p:sp>
        <p:nvSpPr>
          <p:cNvPr id="13" name="Shape 9"/>
          <p:cNvSpPr/>
          <p:nvPr/>
        </p:nvSpPr>
        <p:spPr>
          <a:xfrm>
            <a:off x="530352" y="4407408"/>
            <a:ext cx="1234440" cy="374904"/>
          </a:xfrm>
          <a:prstGeom prst="roundRect">
            <a:avLst>
              <a:gd name="adj" fmla="val 19512"/>
            </a:avLst>
          </a:prstGeom>
          <a:solidFill>
            <a:srgbClr val="E31B23"/>
          </a:solidFill>
          <a:ln w="12700">
            <a:solidFill>
              <a:srgbClr val="333333">
                <a:alpha val="0"/>
              </a:srgbClr>
            </a:solidFill>
            <a:prstDash val="solid"/>
          </a:ln>
        </p:spPr>
        <p:txBody>
          <a:bodyPr/>
          <a:lstStyle/>
          <a:p>
            <a:endParaRPr lang="en-GB"/>
          </a:p>
        </p:txBody>
      </p:sp>
      <p:sp>
        <p:nvSpPr>
          <p:cNvPr id="14" name="Text 10"/>
          <p:cNvSpPr/>
          <p:nvPr/>
        </p:nvSpPr>
        <p:spPr>
          <a:xfrm>
            <a:off x="594360" y="4517136"/>
            <a:ext cx="1115568" cy="109728"/>
          </a:xfrm>
          <a:prstGeom prst="rect">
            <a:avLst/>
          </a:prstGeom>
          <a:noFill/>
          <a:ln/>
        </p:spPr>
        <p:txBody>
          <a:bodyPr wrap="square" lIns="0" tIns="0" rIns="0" bIns="0" rtlCol="0" anchor="ctr">
            <a:noAutofit/>
          </a:bodyPr>
          <a:lstStyle/>
          <a:p>
            <a:pPr marL="0" indent="0" algn="ctr">
              <a:buNone/>
            </a:pPr>
            <a:r>
              <a:rPr lang="en-US" sz="900" b="1" dirty="0">
                <a:solidFill>
                  <a:srgbClr val="FFFFFF"/>
                </a:solidFill>
              </a:rPr>
              <a:t>ICP Up To 132kV</a:t>
            </a:r>
            <a:endParaRPr lang="en-US" sz="900" dirty="0"/>
          </a:p>
        </p:txBody>
      </p:sp>
      <p:sp>
        <p:nvSpPr>
          <p:cNvPr id="15" name="Shape 11"/>
          <p:cNvSpPr/>
          <p:nvPr/>
        </p:nvSpPr>
        <p:spPr>
          <a:xfrm>
            <a:off x="1796796" y="4407408"/>
            <a:ext cx="1234440" cy="374904"/>
          </a:xfrm>
          <a:prstGeom prst="roundRect">
            <a:avLst>
              <a:gd name="adj" fmla="val 19512"/>
            </a:avLst>
          </a:prstGeom>
          <a:solidFill>
            <a:srgbClr val="E31B23"/>
          </a:solidFill>
          <a:ln w="12700">
            <a:solidFill>
              <a:srgbClr val="333333">
                <a:alpha val="0"/>
              </a:srgbClr>
            </a:solidFill>
            <a:prstDash val="solid"/>
          </a:ln>
        </p:spPr>
        <p:txBody>
          <a:bodyPr/>
          <a:lstStyle/>
          <a:p>
            <a:endParaRPr lang="en-GB"/>
          </a:p>
        </p:txBody>
      </p:sp>
      <p:sp>
        <p:nvSpPr>
          <p:cNvPr id="16" name="Text 12"/>
          <p:cNvSpPr/>
          <p:nvPr/>
        </p:nvSpPr>
        <p:spPr>
          <a:xfrm>
            <a:off x="1860804" y="4517136"/>
            <a:ext cx="1115568" cy="109728"/>
          </a:xfrm>
          <a:prstGeom prst="rect">
            <a:avLst/>
          </a:prstGeom>
          <a:noFill/>
          <a:ln/>
        </p:spPr>
        <p:txBody>
          <a:bodyPr wrap="square" lIns="0" tIns="0" rIns="0" bIns="0" rtlCol="0" anchor="ctr">
            <a:noAutofit/>
          </a:bodyPr>
          <a:lstStyle/>
          <a:p>
            <a:pPr marL="0" indent="0" algn="ctr">
              <a:buNone/>
            </a:pPr>
            <a:r>
              <a:rPr lang="en-US" sz="900" b="1" dirty="0" err="1">
                <a:solidFill>
                  <a:srgbClr val="FFFFFF"/>
                </a:solidFill>
              </a:rPr>
              <a:t>BoP</a:t>
            </a:r>
            <a:r>
              <a:rPr lang="en-US" sz="900" b="1" dirty="0">
                <a:solidFill>
                  <a:srgbClr val="FFFFFF"/>
                </a:solidFill>
              </a:rPr>
              <a:t> Delivery Up To 400kV</a:t>
            </a:r>
            <a:endParaRPr lang="en-US" sz="900" dirty="0"/>
          </a:p>
        </p:txBody>
      </p:sp>
      <p:sp>
        <p:nvSpPr>
          <p:cNvPr id="17" name="Shape 13"/>
          <p:cNvSpPr/>
          <p:nvPr/>
        </p:nvSpPr>
        <p:spPr>
          <a:xfrm>
            <a:off x="3095244" y="4407408"/>
            <a:ext cx="1234440" cy="374904"/>
          </a:xfrm>
          <a:prstGeom prst="roundRect">
            <a:avLst>
              <a:gd name="adj" fmla="val 19512"/>
            </a:avLst>
          </a:prstGeom>
          <a:solidFill>
            <a:srgbClr val="E31B23"/>
          </a:solidFill>
          <a:ln w="12700">
            <a:solidFill>
              <a:srgbClr val="333333">
                <a:alpha val="0"/>
              </a:srgbClr>
            </a:solidFill>
            <a:prstDash val="solid"/>
          </a:ln>
        </p:spPr>
        <p:txBody>
          <a:bodyPr/>
          <a:lstStyle/>
          <a:p>
            <a:endParaRPr lang="en-GB"/>
          </a:p>
        </p:txBody>
      </p:sp>
      <p:sp>
        <p:nvSpPr>
          <p:cNvPr id="18" name="Text 14"/>
          <p:cNvSpPr/>
          <p:nvPr/>
        </p:nvSpPr>
        <p:spPr>
          <a:xfrm>
            <a:off x="3159252" y="4517136"/>
            <a:ext cx="1115568" cy="109728"/>
          </a:xfrm>
          <a:prstGeom prst="rect">
            <a:avLst/>
          </a:prstGeom>
          <a:noFill/>
          <a:ln/>
        </p:spPr>
        <p:txBody>
          <a:bodyPr wrap="square" lIns="0" tIns="0" rIns="0" bIns="0" rtlCol="0" anchor="ctr">
            <a:noAutofit/>
          </a:bodyPr>
          <a:lstStyle/>
          <a:p>
            <a:pPr marL="0" indent="0" algn="ctr">
              <a:buNone/>
            </a:pPr>
            <a:r>
              <a:rPr lang="en-US" sz="900" b="1" dirty="0">
                <a:solidFill>
                  <a:srgbClr val="FFFFFF"/>
                </a:solidFill>
              </a:rPr>
              <a:t>Full Turnkey</a:t>
            </a:r>
          </a:p>
          <a:p>
            <a:pPr marL="0" indent="0" algn="ctr">
              <a:buNone/>
            </a:pPr>
            <a:r>
              <a:rPr lang="en-US" sz="900" b="1" dirty="0">
                <a:solidFill>
                  <a:srgbClr val="FFFFFF"/>
                </a:solidFill>
              </a:rPr>
              <a:t>Delivery</a:t>
            </a:r>
            <a:endParaRPr lang="en-US" sz="900" dirty="0"/>
          </a:p>
        </p:txBody>
      </p:sp>
      <p:sp>
        <p:nvSpPr>
          <p:cNvPr id="19" name="Text 15"/>
          <p:cNvSpPr/>
          <p:nvPr/>
        </p:nvSpPr>
        <p:spPr>
          <a:xfrm>
            <a:off x="532734" y="320697"/>
            <a:ext cx="4249577" cy="228600"/>
          </a:xfrm>
          <a:prstGeom prst="rect">
            <a:avLst/>
          </a:prstGeom>
          <a:noFill/>
          <a:ln/>
        </p:spPr>
        <p:txBody>
          <a:bodyPr wrap="square" lIns="0" tIns="0" rIns="0" bIns="0" rtlCol="0" anchor="ctr"/>
          <a:lstStyle/>
          <a:p>
            <a:pPr marL="0" indent="0">
              <a:buNone/>
            </a:pPr>
            <a:r>
              <a:rPr lang="en-US" sz="2000" b="1" dirty="0">
                <a:solidFill>
                  <a:schemeClr val="bg1"/>
                </a:solidFill>
              </a:rPr>
              <a:t>Company Overview &amp; Introduction:</a:t>
            </a:r>
            <a:endParaRPr lang="en-US" sz="2000" dirty="0">
              <a:solidFill>
                <a:schemeClr val="bg1"/>
              </a:solidFill>
            </a:endParaRPr>
          </a:p>
        </p:txBody>
      </p:sp>
      <p:sp>
        <p:nvSpPr>
          <p:cNvPr id="21" name="Text 8">
            <a:extLst>
              <a:ext uri="{FF2B5EF4-FFF2-40B4-BE49-F238E27FC236}">
                <a16:creationId xmlns:a16="http://schemas.microsoft.com/office/drawing/2014/main" id="{ED7AFB5A-DFF9-D650-F29E-2CB99376C8A2}"/>
              </a:ext>
            </a:extLst>
          </p:cNvPr>
          <p:cNvSpPr/>
          <p:nvPr/>
        </p:nvSpPr>
        <p:spPr>
          <a:xfrm>
            <a:off x="525781" y="2717624"/>
            <a:ext cx="3810666" cy="566928"/>
          </a:xfrm>
          <a:prstGeom prst="rect">
            <a:avLst/>
          </a:prstGeom>
          <a:noFill/>
          <a:ln/>
        </p:spPr>
        <p:txBody>
          <a:bodyPr wrap="square" lIns="0" tIns="0" rIns="0" bIns="0" rtlCol="0" anchor="ctr">
            <a:normAutofit lnSpcReduction="10000"/>
          </a:bodyPr>
          <a:lstStyle/>
          <a:p>
            <a:pPr marL="0" indent="0">
              <a:buNone/>
            </a:pPr>
            <a:r>
              <a:rPr lang="en-US" sz="1320" dirty="0">
                <a:solidFill>
                  <a:srgbClr val="F4F4F4"/>
                </a:solidFill>
              </a:rPr>
              <a:t>Grid connections, substations and renewables, energised on programme by a team that has done it before.</a:t>
            </a:r>
            <a:endParaRPr lang="en-US" sz="1320" dirty="0"/>
          </a:p>
        </p:txBody>
      </p:sp>
      <p:sp>
        <p:nvSpPr>
          <p:cNvPr id="23" name="Text 8">
            <a:extLst>
              <a:ext uri="{FF2B5EF4-FFF2-40B4-BE49-F238E27FC236}">
                <a16:creationId xmlns:a16="http://schemas.microsoft.com/office/drawing/2014/main" id="{0E346A35-DA79-90B7-98BB-1BB60F3F4D36}"/>
              </a:ext>
            </a:extLst>
          </p:cNvPr>
          <p:cNvSpPr/>
          <p:nvPr/>
        </p:nvSpPr>
        <p:spPr>
          <a:xfrm>
            <a:off x="532735" y="2048515"/>
            <a:ext cx="3810665" cy="566928"/>
          </a:xfrm>
          <a:prstGeom prst="rect">
            <a:avLst/>
          </a:prstGeom>
          <a:noFill/>
          <a:ln/>
        </p:spPr>
        <p:txBody>
          <a:bodyPr wrap="square" lIns="0" tIns="0" rIns="0" bIns="0" rtlCol="0" anchor="ctr">
            <a:normAutofit/>
          </a:bodyPr>
          <a:lstStyle/>
          <a:p>
            <a:pPr marL="0" indent="0">
              <a:buNone/>
            </a:pPr>
            <a:r>
              <a:rPr lang="en-US" sz="1320" dirty="0">
                <a:solidFill>
                  <a:srgbClr val="F4F4F4"/>
                </a:solidFill>
              </a:rPr>
              <a:t>Partnership led, people first, selective. The clients we work with get our best team, every time.</a:t>
            </a:r>
            <a:endParaRPr lang="en-US" sz="1320" dirty="0"/>
          </a:p>
        </p:txBody>
      </p:sp>
      <p:sp>
        <p:nvSpPr>
          <p:cNvPr id="200" name="Shape 200"/>
          <p:cNvSpPr/>
          <p:nvPr/>
        </p:nvSpPr>
        <p:spPr>
          <a:xfrm>
            <a:off x="5698425" y="4503677"/>
            <a:ext cx="6370358" cy="871538"/>
          </a:xfrm>
          <a:prstGeom prst="roundRect">
            <a:avLst>
              <a:gd name="adj" fmla="val 6667"/>
            </a:avLst>
          </a:prstGeom>
          <a:solidFill>
            <a:srgbClr val="0B1E2D">
              <a:alpha val="98000"/>
            </a:srgbClr>
          </a:solidFill>
          <a:ln w="12700">
            <a:solidFill>
              <a:srgbClr val="33404B">
                <a:alpha val="76000"/>
              </a:srgbClr>
            </a:solidFill>
            <a:prstDash val="solid"/>
          </a:ln>
          <a:effectLst>
            <a:outerShdw blurRad="19050" dist="12700" dir="2700000" algn="bl" rotWithShape="0">
              <a:srgbClr val="000000">
                <a:alpha val="22000"/>
              </a:srgbClr>
            </a:outerShdw>
          </a:effectLst>
        </p:spPr>
        <p:txBody>
          <a:bodyPr/>
          <a:lstStyle/>
          <a:p>
            <a:endParaRPr lang="en-GB"/>
          </a:p>
        </p:txBody>
      </p:sp>
      <p:sp>
        <p:nvSpPr>
          <p:cNvPr id="201" name="Shape 201"/>
          <p:cNvSpPr/>
          <p:nvPr/>
        </p:nvSpPr>
        <p:spPr>
          <a:xfrm>
            <a:off x="5698425" y="4503677"/>
            <a:ext cx="54008" cy="871538"/>
          </a:xfrm>
          <a:prstGeom prst="rect">
            <a:avLst/>
          </a:prstGeom>
          <a:solidFill>
            <a:srgbClr val="E31B23"/>
          </a:solidFill>
          <a:ln w="12700">
            <a:solidFill>
              <a:srgbClr val="333333">
                <a:alpha val="0"/>
              </a:srgbClr>
            </a:solidFill>
            <a:prstDash val="solid"/>
          </a:ln>
        </p:spPr>
        <p:txBody>
          <a:bodyPr/>
          <a:lstStyle/>
          <a:p>
            <a:endParaRPr lang="en-GB"/>
          </a:p>
        </p:txBody>
      </p:sp>
      <p:sp>
        <p:nvSpPr>
          <p:cNvPr id="202" name="Text 202"/>
          <p:cNvSpPr/>
          <p:nvPr/>
        </p:nvSpPr>
        <p:spPr>
          <a:xfrm>
            <a:off x="5868425" y="4573677"/>
            <a:ext cx="5800000" cy="200000"/>
          </a:xfrm>
          <a:prstGeom prst="rect">
            <a:avLst/>
          </a:prstGeom>
          <a:noFill/>
          <a:ln/>
        </p:spPr>
        <p:txBody>
          <a:bodyPr wrap="square" lIns="0" tIns="0" rIns="0" bIns="0" rtlCol="0" anchor="ctr">
            <a:normAutofit lnSpcReduction="10000"/>
          </a:bodyPr>
          <a:lstStyle/>
          <a:p>
            <a:pPr marL="0" indent="0">
              <a:buNone/>
            </a:pPr>
            <a:r>
              <a:rPr lang="en-US" sz="1400" b="1" dirty="0">
                <a:solidFill>
                  <a:srgbClr val="FFFFFF"/>
                </a:solidFill>
              </a:rPr>
              <a:t>Mike Reed: Founder &amp; Managing Director</a:t>
            </a:r>
            <a:endParaRPr lang="en-US" sz="1400" dirty="0"/>
          </a:p>
        </p:txBody>
      </p:sp>
      <p:sp>
        <p:nvSpPr>
          <p:cNvPr id="203" name="Text 203"/>
          <p:cNvSpPr/>
          <p:nvPr/>
        </p:nvSpPr>
        <p:spPr>
          <a:xfrm>
            <a:off x="5848425" y="4773677"/>
            <a:ext cx="6166348" cy="553696"/>
          </a:xfrm>
          <a:prstGeom prst="rect">
            <a:avLst/>
          </a:prstGeom>
          <a:noFill/>
          <a:ln/>
        </p:spPr>
        <p:txBody>
          <a:bodyPr wrap="square" lIns="254" tIns="254" rIns="254" bIns="254" rtlCol="0" anchor="ctr">
            <a:normAutofit/>
          </a:bodyPr>
          <a:lstStyle/>
          <a:p>
            <a:pPr marL="0" indent="0">
              <a:buNone/>
            </a:pPr>
            <a:r>
              <a:rPr lang="en-US" sz="1020" dirty="0">
                <a:solidFill>
                  <a:srgbClr val="F4F4F4"/>
                </a:solidFill>
              </a:rPr>
              <a:t>20+ years in HV delivery. Most recently led regional operations for a Tier 2 ICP and </a:t>
            </a:r>
            <a:r>
              <a:rPr lang="en-US" sz="1020" dirty="0" err="1">
                <a:solidFill>
                  <a:srgbClr val="F4F4F4"/>
                </a:solidFill>
              </a:rPr>
              <a:t>BoP</a:t>
            </a:r>
            <a:r>
              <a:rPr lang="en-US" sz="1020" dirty="0">
                <a:solidFill>
                  <a:srgbClr val="F4F4F4"/>
                </a:solidFill>
              </a:rPr>
              <a:t> contractor, scaling it from £70m to approx. £300m turnover across 33kV to 400kV TSO/DNO/BESS/Solar/Wind projects. Building a new team and office in Bristol to enable successful delivery of growth.</a:t>
            </a:r>
            <a:endParaRPr lang="en-US" sz="1020" dirty="0"/>
          </a:p>
        </p:txBody>
      </p:sp>
      <p:sp>
        <p:nvSpPr>
          <p:cNvPr id="204" name="Shape 204"/>
          <p:cNvSpPr/>
          <p:nvPr/>
        </p:nvSpPr>
        <p:spPr>
          <a:xfrm>
            <a:off x="5699999" y="5583405"/>
            <a:ext cx="6368783" cy="840734"/>
          </a:xfrm>
          <a:prstGeom prst="roundRect">
            <a:avLst>
              <a:gd name="adj" fmla="val 6667"/>
            </a:avLst>
          </a:prstGeom>
          <a:solidFill>
            <a:srgbClr val="0B1E2D">
              <a:alpha val="98000"/>
            </a:srgbClr>
          </a:solidFill>
          <a:ln w="12700">
            <a:solidFill>
              <a:srgbClr val="33404B">
                <a:alpha val="76000"/>
              </a:srgbClr>
            </a:solidFill>
            <a:prstDash val="solid"/>
          </a:ln>
          <a:effectLst>
            <a:outerShdw blurRad="19050" dist="12700" dir="2700000" algn="bl" rotWithShape="0">
              <a:srgbClr val="000000">
                <a:alpha val="22000"/>
              </a:srgbClr>
            </a:outerShdw>
          </a:effectLst>
        </p:spPr>
        <p:txBody>
          <a:bodyPr/>
          <a:lstStyle/>
          <a:p>
            <a:endParaRPr lang="en-GB"/>
          </a:p>
        </p:txBody>
      </p:sp>
      <p:sp>
        <p:nvSpPr>
          <p:cNvPr id="205" name="Shape 205"/>
          <p:cNvSpPr/>
          <p:nvPr/>
        </p:nvSpPr>
        <p:spPr>
          <a:xfrm>
            <a:off x="5708288" y="5583405"/>
            <a:ext cx="45719" cy="840734"/>
          </a:xfrm>
          <a:prstGeom prst="rect">
            <a:avLst/>
          </a:prstGeom>
          <a:solidFill>
            <a:srgbClr val="E31B23"/>
          </a:solidFill>
          <a:ln w="12700">
            <a:solidFill>
              <a:srgbClr val="333333">
                <a:alpha val="0"/>
              </a:srgbClr>
            </a:solidFill>
            <a:prstDash val="solid"/>
          </a:ln>
        </p:spPr>
        <p:txBody>
          <a:bodyPr/>
          <a:lstStyle/>
          <a:p>
            <a:endParaRPr lang="en-GB"/>
          </a:p>
        </p:txBody>
      </p:sp>
      <p:sp>
        <p:nvSpPr>
          <p:cNvPr id="206" name="Text 206"/>
          <p:cNvSpPr/>
          <p:nvPr/>
        </p:nvSpPr>
        <p:spPr>
          <a:xfrm>
            <a:off x="5870000" y="5631247"/>
            <a:ext cx="5800000" cy="200000"/>
          </a:xfrm>
          <a:prstGeom prst="rect">
            <a:avLst/>
          </a:prstGeom>
          <a:noFill/>
          <a:ln/>
        </p:spPr>
        <p:txBody>
          <a:bodyPr wrap="square" lIns="0" tIns="0" rIns="0" bIns="0" rtlCol="0" anchor="ctr">
            <a:normAutofit lnSpcReduction="10000"/>
          </a:bodyPr>
          <a:lstStyle/>
          <a:p>
            <a:pPr marL="0" indent="0">
              <a:buNone/>
            </a:pPr>
            <a:r>
              <a:rPr lang="en-US" sz="1400" b="1">
                <a:solidFill>
                  <a:srgbClr val="FFFFFF"/>
                </a:solidFill>
              </a:rPr>
              <a:t>……………..: </a:t>
            </a:r>
            <a:r>
              <a:rPr lang="en-US" sz="1400" b="1" dirty="0">
                <a:solidFill>
                  <a:srgbClr val="FFFFFF"/>
                </a:solidFill>
              </a:rPr>
              <a:t>Founder &amp; </a:t>
            </a:r>
            <a:r>
              <a:rPr lang="en-US" sz="1400" b="1">
                <a:solidFill>
                  <a:srgbClr val="FFFFFF"/>
                </a:solidFill>
              </a:rPr>
              <a:t>Technical Director</a:t>
            </a:r>
            <a:endParaRPr lang="en-US" sz="1400" dirty="0"/>
          </a:p>
        </p:txBody>
      </p:sp>
      <p:sp>
        <p:nvSpPr>
          <p:cNvPr id="207" name="Text 207"/>
          <p:cNvSpPr/>
          <p:nvPr/>
        </p:nvSpPr>
        <p:spPr>
          <a:xfrm>
            <a:off x="5848425" y="5879089"/>
            <a:ext cx="6166348" cy="545050"/>
          </a:xfrm>
          <a:prstGeom prst="rect">
            <a:avLst/>
          </a:prstGeom>
          <a:noFill/>
          <a:ln/>
        </p:spPr>
        <p:txBody>
          <a:bodyPr wrap="square" lIns="254" tIns="254" rIns="254" bIns="254" rtlCol="0" anchor="ctr">
            <a:normAutofit/>
          </a:bodyPr>
          <a:lstStyle/>
          <a:p>
            <a:pPr marL="0" indent="0">
              <a:buNone/>
            </a:pPr>
            <a:r>
              <a:rPr lang="en-US" sz="1020" dirty="0">
                <a:solidFill>
                  <a:srgbClr val="F4F4F4"/>
                </a:solidFill>
              </a:rPr>
              <a:t>20 years in engineering, procurement and construction, wide ranging  ICP knowledge. Built and Lead designer, construction and commissioning teams from 11kV to 400kV across National Grid transmission, HV substations, </a:t>
            </a:r>
            <a:r>
              <a:rPr lang="en-US" sz="1020" dirty="0" err="1">
                <a:solidFill>
                  <a:srgbClr val="F4F4F4"/>
                </a:solidFill>
              </a:rPr>
              <a:t>BoP</a:t>
            </a:r>
            <a:r>
              <a:rPr lang="en-US" sz="1020" dirty="0">
                <a:solidFill>
                  <a:srgbClr val="F4F4F4"/>
                </a:solidFill>
              </a:rPr>
              <a:t>, BESS and Solar.</a:t>
            </a:r>
            <a:endParaRPr lang="en-US" sz="1020" dirty="0"/>
          </a:p>
        </p:txBody>
      </p:sp>
      <p:pic>
        <p:nvPicPr>
          <p:cNvPr id="8" name="Picture 7">
            <a:extLst>
              <a:ext uri="{FF2B5EF4-FFF2-40B4-BE49-F238E27FC236}">
                <a16:creationId xmlns:a16="http://schemas.microsoft.com/office/drawing/2014/main" id="{EF23CDB1-5034-6BC1-82F7-E17EF6D580A8}"/>
              </a:ext>
            </a:extLst>
          </p:cNvPr>
          <p:cNvPicPr>
            <a:picLocks noChangeAspect="1"/>
          </p:cNvPicPr>
          <p:nvPr/>
        </p:nvPicPr>
        <p:blipFill>
          <a:blip r:embed="rId4"/>
          <a:stretch>
            <a:fillRect/>
          </a:stretch>
        </p:blipFill>
        <p:spPr>
          <a:xfrm>
            <a:off x="532735" y="5523301"/>
            <a:ext cx="1342415" cy="8949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05070A"/>
        </a:solidFill>
        <a:effectLst/>
      </p:bgPr>
    </p:bg>
    <p:spTree>
      <p:nvGrpSpPr>
        <p:cNvPr id="1" name=""/>
        <p:cNvGrpSpPr/>
        <p:nvPr/>
      </p:nvGrpSpPr>
      <p:grpSpPr>
        <a:xfrm>
          <a:off x="0" y="0"/>
          <a:ext cx="1" cy="1"/>
          <a:chOff x="0" y="0"/>
          <a:chExt cx="1" cy="1"/>
        </a:xfrm>
      </p:grpSpPr>
      <p:sp>
        <p:nvSpPr>
          <p:cNvPr id="2" name="Shape 0"/>
          <p:cNvSpPr/>
          <p:nvPr/>
        </p:nvSpPr>
        <p:spPr>
          <a:xfrm>
            <a:off x="0" y="0"/>
            <a:ext cx="12191695" cy="6858000"/>
          </a:xfrm>
          <a:prstGeom prst="rect">
            <a:avLst/>
          </a:prstGeom>
          <a:solidFill>
            <a:srgbClr val="05070A">
              <a:alpha val="0"/>
            </a:srgbClr>
          </a:solidFill>
          <a:ln w="12700">
            <a:solidFill>
              <a:srgbClr val="333333">
                <a:alpha val="0"/>
              </a:srgbClr>
            </a:solidFill>
            <a:prstDash val="solid"/>
          </a:ln>
        </p:spPr>
        <p:txBody>
          <a:bodyPr/>
          <a:lstStyle/>
          <a:p>
            <a:endParaRPr lang="en-GB"/>
          </a:p>
        </p:txBody>
      </p:sp>
      <p:sp>
        <p:nvSpPr>
          <p:cNvPr id="3" name="Shape 1"/>
          <p:cNvSpPr/>
          <p:nvPr/>
        </p:nvSpPr>
        <p:spPr>
          <a:xfrm>
            <a:off x="0" y="0"/>
            <a:ext cx="12191695" cy="6858000"/>
          </a:xfrm>
          <a:prstGeom prst="rect">
            <a:avLst/>
          </a:prstGeom>
          <a:solidFill>
            <a:srgbClr val="000000">
              <a:alpha val="18000"/>
            </a:srgbClr>
          </a:solidFill>
          <a:ln w="12700">
            <a:solidFill>
              <a:srgbClr val="333333">
                <a:alpha val="0"/>
              </a:srgbClr>
            </a:solidFill>
            <a:prstDash val="solid"/>
          </a:ln>
        </p:spPr>
        <p:txBody>
          <a:bodyPr/>
          <a:lstStyle/>
          <a:p>
            <a:endParaRPr lang="en-GB"/>
          </a:p>
        </p:txBody>
      </p:sp>
      <p:sp>
        <p:nvSpPr>
          <p:cNvPr id="4" name="Shape 2"/>
          <p:cNvSpPr/>
          <p:nvPr/>
        </p:nvSpPr>
        <p:spPr>
          <a:xfrm>
            <a:off x="0" y="6565392"/>
            <a:ext cx="12191695" cy="36576"/>
          </a:xfrm>
          <a:prstGeom prst="rect">
            <a:avLst/>
          </a:prstGeom>
          <a:solidFill>
            <a:srgbClr val="E31B23"/>
          </a:solidFill>
          <a:ln w="12700">
            <a:solidFill>
              <a:srgbClr val="333333">
                <a:alpha val="0"/>
              </a:srgbClr>
            </a:solidFill>
            <a:prstDash val="solid"/>
          </a:ln>
        </p:spPr>
        <p:txBody>
          <a:bodyPr/>
          <a:lstStyle/>
          <a:p>
            <a:endParaRPr lang="en-GB"/>
          </a:p>
        </p:txBody>
      </p:sp>
      <p:sp>
        <p:nvSpPr>
          <p:cNvPr id="6" name="Text 3"/>
          <p:cNvSpPr/>
          <p:nvPr/>
        </p:nvSpPr>
        <p:spPr>
          <a:xfrm>
            <a:off x="502920" y="1248156"/>
            <a:ext cx="4572000" cy="164592"/>
          </a:xfrm>
          <a:prstGeom prst="rect">
            <a:avLst/>
          </a:prstGeom>
          <a:noFill/>
          <a:ln/>
        </p:spPr>
        <p:txBody>
          <a:bodyPr wrap="square" lIns="0" tIns="0" rIns="0" bIns="0" rtlCol="0" anchor="ctr"/>
          <a:lstStyle/>
          <a:p>
            <a:pPr marL="0" indent="0">
              <a:buNone/>
            </a:pPr>
            <a:r>
              <a:rPr lang="en-US" sz="800" b="1" dirty="0">
                <a:solidFill>
                  <a:srgbClr val="E31B23"/>
                </a:solidFill>
                <a:latin typeface="Aptos" pitchFamily="34" charset="0"/>
                <a:ea typeface="Aptos" pitchFamily="34" charset="-122"/>
                <a:cs typeface="Aptos" pitchFamily="34" charset="-120"/>
              </a:rPr>
              <a:t>TURNKEY CAPABILITY</a:t>
            </a:r>
            <a:endParaRPr lang="en-US" sz="800" dirty="0"/>
          </a:p>
        </p:txBody>
      </p:sp>
      <p:sp>
        <p:nvSpPr>
          <p:cNvPr id="7" name="Text 4"/>
          <p:cNvSpPr/>
          <p:nvPr/>
        </p:nvSpPr>
        <p:spPr>
          <a:xfrm>
            <a:off x="502920" y="1353312"/>
            <a:ext cx="6583680" cy="502920"/>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Aptos Display" pitchFamily="34" charset="0"/>
                <a:ea typeface="Aptos Display" pitchFamily="34" charset="-122"/>
                <a:cs typeface="Aptos Display" pitchFamily="34" charset="-120"/>
              </a:rPr>
              <a:t>ICP &amp; Balance of Plant Delivery</a:t>
            </a:r>
            <a:endParaRPr lang="en-US" sz="2600" dirty="0"/>
          </a:p>
        </p:txBody>
      </p:sp>
      <p:sp>
        <p:nvSpPr>
          <p:cNvPr id="8" name="Shape 5"/>
          <p:cNvSpPr/>
          <p:nvPr/>
        </p:nvSpPr>
        <p:spPr>
          <a:xfrm>
            <a:off x="502920" y="1993392"/>
            <a:ext cx="822960" cy="45720"/>
          </a:xfrm>
          <a:prstGeom prst="rect">
            <a:avLst/>
          </a:prstGeom>
          <a:solidFill>
            <a:srgbClr val="E31B23"/>
          </a:solidFill>
          <a:ln w="12700">
            <a:solidFill>
              <a:srgbClr val="333333">
                <a:alpha val="0"/>
              </a:srgbClr>
            </a:solidFill>
            <a:prstDash val="solid"/>
          </a:ln>
        </p:spPr>
        <p:txBody>
          <a:bodyPr/>
          <a:lstStyle/>
          <a:p>
            <a:endParaRPr lang="en-GB"/>
          </a:p>
        </p:txBody>
      </p:sp>
      <p:sp>
        <p:nvSpPr>
          <p:cNvPr id="9" name="Text 6"/>
          <p:cNvSpPr/>
          <p:nvPr/>
        </p:nvSpPr>
        <p:spPr>
          <a:xfrm>
            <a:off x="502920" y="2212848"/>
            <a:ext cx="11073384" cy="502920"/>
          </a:xfrm>
          <a:prstGeom prst="rect">
            <a:avLst/>
          </a:prstGeom>
          <a:noFill/>
          <a:ln/>
        </p:spPr>
        <p:txBody>
          <a:bodyPr wrap="square" lIns="0" tIns="0" rIns="0" bIns="0" rtlCol="0" anchor="ctr">
            <a:normAutofit/>
          </a:bodyPr>
          <a:lstStyle/>
          <a:p>
            <a:pPr marL="0" indent="0">
              <a:buNone/>
            </a:pPr>
            <a:r>
              <a:rPr lang="en-US" sz="1400" b="1" dirty="0">
                <a:solidFill>
                  <a:srgbClr val="F4F4F4"/>
                </a:solidFill>
              </a:rPr>
              <a:t>Full delivery ownership for HV connections and energy infrastructure, from early buildability through to energisation and handover.</a:t>
            </a:r>
            <a:endParaRPr lang="en-US" sz="1400" dirty="0"/>
          </a:p>
        </p:txBody>
      </p:sp>
      <p:sp>
        <p:nvSpPr>
          <p:cNvPr id="10" name="Shape 7"/>
          <p:cNvSpPr/>
          <p:nvPr/>
        </p:nvSpPr>
        <p:spPr>
          <a:xfrm>
            <a:off x="658368" y="2880360"/>
            <a:ext cx="3410712" cy="3145536"/>
          </a:xfrm>
          <a:prstGeom prst="roundRect">
            <a:avLst>
              <a:gd name="adj" fmla="val 3019"/>
            </a:avLst>
          </a:prstGeom>
          <a:solidFill>
            <a:srgbClr val="0B1E2D">
              <a:alpha val="98000"/>
            </a:srgbClr>
          </a:solidFill>
          <a:ln w="12700">
            <a:solidFill>
              <a:srgbClr val="33404B">
                <a:alpha val="76000"/>
              </a:srgbClr>
            </a:solidFill>
            <a:prstDash val="solid"/>
          </a:ln>
          <a:effectLst>
            <a:outerShdw blurRad="19050" dist="12700" dir="2700000" algn="bl" rotWithShape="0">
              <a:srgbClr val="000000">
                <a:alpha val="22000"/>
              </a:srgbClr>
            </a:outerShdw>
          </a:effectLst>
        </p:spPr>
        <p:txBody>
          <a:bodyPr/>
          <a:lstStyle/>
          <a:p>
            <a:endParaRPr lang="en-GB"/>
          </a:p>
        </p:txBody>
      </p:sp>
      <p:sp>
        <p:nvSpPr>
          <p:cNvPr id="11" name="Shape 8"/>
          <p:cNvSpPr/>
          <p:nvPr/>
        </p:nvSpPr>
        <p:spPr>
          <a:xfrm>
            <a:off x="658368" y="2880360"/>
            <a:ext cx="64008" cy="3145536"/>
          </a:xfrm>
          <a:prstGeom prst="rect">
            <a:avLst/>
          </a:prstGeom>
          <a:solidFill>
            <a:srgbClr val="E31B23"/>
          </a:solidFill>
          <a:ln w="12700">
            <a:solidFill>
              <a:srgbClr val="333333">
                <a:alpha val="0"/>
              </a:srgbClr>
            </a:solidFill>
            <a:prstDash val="solid"/>
          </a:ln>
        </p:spPr>
        <p:txBody>
          <a:bodyPr/>
          <a:lstStyle/>
          <a:p>
            <a:endParaRPr lang="en-GB"/>
          </a:p>
        </p:txBody>
      </p:sp>
      <p:sp>
        <p:nvSpPr>
          <p:cNvPr id="12" name="Text 9"/>
          <p:cNvSpPr/>
          <p:nvPr/>
        </p:nvSpPr>
        <p:spPr>
          <a:xfrm>
            <a:off x="868680" y="3026664"/>
            <a:ext cx="3063240" cy="228600"/>
          </a:xfrm>
          <a:prstGeom prst="rect">
            <a:avLst/>
          </a:prstGeom>
          <a:noFill/>
          <a:ln/>
        </p:spPr>
        <p:txBody>
          <a:bodyPr wrap="square" lIns="0" tIns="0" rIns="0" bIns="0" rtlCol="0" anchor="ctr">
            <a:normAutofit/>
          </a:bodyPr>
          <a:lstStyle/>
          <a:p>
            <a:pPr marL="0" indent="0">
              <a:buNone/>
            </a:pPr>
            <a:r>
              <a:rPr lang="en-US" sz="1300" b="1" dirty="0">
                <a:solidFill>
                  <a:srgbClr val="FFFFFF"/>
                </a:solidFill>
              </a:rPr>
              <a:t>ICP Project Delivery Up To 132kV</a:t>
            </a:r>
            <a:endParaRPr lang="en-US" sz="1300" dirty="0"/>
          </a:p>
        </p:txBody>
      </p:sp>
      <p:sp>
        <p:nvSpPr>
          <p:cNvPr id="13" name="Text 10"/>
          <p:cNvSpPr/>
          <p:nvPr/>
        </p:nvSpPr>
        <p:spPr>
          <a:xfrm>
            <a:off x="868680" y="3410712"/>
            <a:ext cx="3026664" cy="2478024"/>
          </a:xfrm>
          <a:prstGeom prst="rect">
            <a:avLst/>
          </a:prstGeom>
          <a:noFill/>
          <a:ln/>
        </p:spPr>
        <p:txBody>
          <a:bodyPr wrap="square" lIns="254" tIns="254" rIns="254" bIns="254" rtlCol="0" anchor="ctr">
            <a:normAutofit fontScale="77500" lnSpcReduction="20000"/>
          </a:bodyPr>
          <a:lstStyle/>
          <a:p>
            <a:pPr marL="0" indent="0">
              <a:buNone/>
            </a:pPr>
            <a:r>
              <a:rPr lang="en-US" sz="1020" dirty="0">
                <a:solidFill>
                  <a:srgbClr val="F4F4F4"/>
                </a:solidFill>
              </a:rPr>
              <a:t>Grid Connection Delivery: DNO/IDNO interfaces, contestable delivery and non-contestable coordination.</a:t>
            </a:r>
          </a:p>
          <a:p>
            <a:pPr marL="0" indent="0">
              <a:buNone/>
            </a:pPr>
            <a:endParaRPr lang="en-US" sz="1020" dirty="0">
              <a:solidFill>
                <a:srgbClr val="F4F4F4"/>
              </a:solidFill>
            </a:endParaRPr>
          </a:p>
          <a:p>
            <a:pPr marL="0" indent="0">
              <a:buNone/>
            </a:pPr>
            <a:r>
              <a:rPr lang="en-US" sz="1020" dirty="0">
                <a:solidFill>
                  <a:srgbClr val="F4F4F4"/>
                </a:solidFill>
              </a:rPr>
              <a:t>Design, Engineering &amp; Procurement: full ownership from concept through to delivered plant.</a:t>
            </a:r>
          </a:p>
          <a:p>
            <a:pPr marL="0" indent="0">
              <a:buNone/>
            </a:pPr>
            <a:endParaRPr lang="en-US" sz="1020" dirty="0">
              <a:solidFill>
                <a:srgbClr val="F4F4F4"/>
              </a:solidFill>
            </a:endParaRPr>
          </a:p>
          <a:p>
            <a:pPr marL="0" indent="0">
              <a:buNone/>
            </a:pPr>
            <a:r>
              <a:rPr lang="en-US" sz="1020" dirty="0">
                <a:solidFill>
                  <a:srgbClr val="F4F4F4"/>
                </a:solidFill>
              </a:rPr>
              <a:t>Electrical </a:t>
            </a:r>
            <a:r>
              <a:rPr lang="en-US" sz="1020" dirty="0" err="1">
                <a:solidFill>
                  <a:srgbClr val="F4F4F4"/>
                </a:solidFill>
              </a:rPr>
              <a:t>BoP</a:t>
            </a:r>
            <a:r>
              <a:rPr lang="en-US" sz="1020" dirty="0">
                <a:solidFill>
                  <a:srgbClr val="F4F4F4"/>
                </a:solidFill>
              </a:rPr>
              <a:t>:  HV/LV cabling, jointing, terminating and testing, auxiliary supplies, containment, small power and lighting.</a:t>
            </a:r>
          </a:p>
          <a:p>
            <a:pPr marL="0" indent="0">
              <a:buNone/>
            </a:pPr>
            <a:endParaRPr lang="en-US" sz="1020" dirty="0">
              <a:solidFill>
                <a:srgbClr val="F4F4F4"/>
              </a:solidFill>
            </a:endParaRPr>
          </a:p>
          <a:p>
            <a:pPr marL="0" indent="0">
              <a:buNone/>
            </a:pPr>
            <a:r>
              <a:rPr lang="en-US" sz="1020" dirty="0">
                <a:solidFill>
                  <a:srgbClr val="F4F4F4"/>
                </a:solidFill>
              </a:rPr>
              <a:t>Primary plant and control systems: switchgear, transformers, instrument transformers, protection and control, SCADA and earthing.</a:t>
            </a:r>
          </a:p>
          <a:p>
            <a:pPr marL="0" indent="0">
              <a:buNone/>
            </a:pPr>
            <a:endParaRPr lang="en-US" sz="1020" dirty="0">
              <a:solidFill>
                <a:srgbClr val="F4F4F4"/>
              </a:solidFill>
            </a:endParaRPr>
          </a:p>
          <a:p>
            <a:pPr marL="0" indent="0">
              <a:buNone/>
            </a:pPr>
            <a:r>
              <a:rPr lang="en-US" sz="1020" dirty="0">
                <a:solidFill>
                  <a:srgbClr val="F4F4F4"/>
                </a:solidFill>
              </a:rPr>
              <a:t>Civil and substation </a:t>
            </a:r>
            <a:r>
              <a:rPr lang="en-US" sz="1020" dirty="0" err="1">
                <a:solidFill>
                  <a:srgbClr val="F4F4F4"/>
                </a:solidFill>
              </a:rPr>
              <a:t>BoP</a:t>
            </a:r>
            <a:r>
              <a:rPr lang="en-US" sz="1020" dirty="0">
                <a:solidFill>
                  <a:srgbClr val="F4F4F4"/>
                </a:solidFill>
              </a:rPr>
              <a:t>: grid route trenching and ducting, substation buildings, foundations, T&amp;D, SUDS and fencing.</a:t>
            </a:r>
          </a:p>
          <a:p>
            <a:pPr marL="0" indent="0">
              <a:buNone/>
            </a:pPr>
            <a:endParaRPr lang="en-US" sz="1020" dirty="0">
              <a:solidFill>
                <a:srgbClr val="F4F4F4"/>
              </a:solidFill>
            </a:endParaRPr>
          </a:p>
          <a:p>
            <a:pPr marL="0" indent="0">
              <a:buNone/>
            </a:pPr>
            <a:r>
              <a:rPr lang="en-US" sz="1020" dirty="0">
                <a:solidFill>
                  <a:srgbClr val="F4F4F4"/>
                </a:solidFill>
              </a:rPr>
              <a:t>Testing, commissioning and energisation: grid code and TSO/DNO/IDNO compliance testing, G99 witnessing, through to handover</a:t>
            </a:r>
          </a:p>
          <a:p>
            <a:pPr marL="0" indent="0">
              <a:buNone/>
            </a:pPr>
            <a:endParaRPr lang="en-US" sz="1020" dirty="0">
              <a:solidFill>
                <a:srgbClr val="F4F4F4"/>
              </a:solidFill>
            </a:endParaRPr>
          </a:p>
          <a:p>
            <a:pPr marL="0" indent="0">
              <a:buNone/>
            </a:pPr>
            <a:r>
              <a:rPr lang="en-US" sz="1020" dirty="0">
                <a:solidFill>
                  <a:srgbClr val="F4F4F4"/>
                </a:solidFill>
              </a:rPr>
              <a:t>Principal Contractor and assurance: CDM duties, O&amp;M manuals, as-builts, asset data and adoption packs</a:t>
            </a:r>
            <a:endParaRPr lang="en-US" sz="1020" dirty="0">
              <a:solidFill>
                <a:schemeClr val="bg1"/>
              </a:solidFill>
            </a:endParaRPr>
          </a:p>
        </p:txBody>
      </p:sp>
      <p:sp>
        <p:nvSpPr>
          <p:cNvPr id="14" name="Shape 11"/>
          <p:cNvSpPr/>
          <p:nvPr/>
        </p:nvSpPr>
        <p:spPr>
          <a:xfrm>
            <a:off x="4480560" y="2880360"/>
            <a:ext cx="3410712" cy="3145536"/>
          </a:xfrm>
          <a:prstGeom prst="roundRect">
            <a:avLst>
              <a:gd name="adj" fmla="val 3019"/>
            </a:avLst>
          </a:prstGeom>
          <a:solidFill>
            <a:srgbClr val="0B1E2D">
              <a:alpha val="98000"/>
            </a:srgbClr>
          </a:solidFill>
          <a:ln w="12700">
            <a:solidFill>
              <a:srgbClr val="33404B">
                <a:alpha val="76000"/>
              </a:srgbClr>
            </a:solidFill>
            <a:prstDash val="solid"/>
          </a:ln>
          <a:effectLst>
            <a:outerShdw blurRad="19050" dist="12700" dir="2700000" algn="bl" rotWithShape="0">
              <a:srgbClr val="000000">
                <a:alpha val="22000"/>
              </a:srgbClr>
            </a:outerShdw>
          </a:effectLst>
        </p:spPr>
        <p:txBody>
          <a:bodyPr/>
          <a:lstStyle/>
          <a:p>
            <a:endParaRPr lang="en-GB"/>
          </a:p>
        </p:txBody>
      </p:sp>
      <p:sp>
        <p:nvSpPr>
          <p:cNvPr id="15" name="Shape 12"/>
          <p:cNvSpPr/>
          <p:nvPr/>
        </p:nvSpPr>
        <p:spPr>
          <a:xfrm>
            <a:off x="4480560" y="2880360"/>
            <a:ext cx="64008" cy="3145536"/>
          </a:xfrm>
          <a:prstGeom prst="rect">
            <a:avLst/>
          </a:prstGeom>
          <a:solidFill>
            <a:srgbClr val="6EE7B7"/>
          </a:solidFill>
          <a:ln w="12700">
            <a:solidFill>
              <a:srgbClr val="333333">
                <a:alpha val="0"/>
              </a:srgbClr>
            </a:solidFill>
            <a:prstDash val="solid"/>
          </a:ln>
        </p:spPr>
        <p:txBody>
          <a:bodyPr/>
          <a:lstStyle/>
          <a:p>
            <a:endParaRPr lang="en-GB"/>
          </a:p>
        </p:txBody>
      </p:sp>
      <p:sp>
        <p:nvSpPr>
          <p:cNvPr id="16" name="Text 13"/>
          <p:cNvSpPr/>
          <p:nvPr/>
        </p:nvSpPr>
        <p:spPr>
          <a:xfrm>
            <a:off x="4690872" y="3026664"/>
            <a:ext cx="3346704" cy="228600"/>
          </a:xfrm>
          <a:prstGeom prst="rect">
            <a:avLst/>
          </a:prstGeom>
          <a:noFill/>
          <a:ln/>
        </p:spPr>
        <p:txBody>
          <a:bodyPr wrap="square" lIns="0" tIns="0" rIns="0" bIns="0" rtlCol="0" anchor="ctr">
            <a:noAutofit/>
          </a:bodyPr>
          <a:lstStyle/>
          <a:p>
            <a:pPr marL="0" indent="0">
              <a:buNone/>
            </a:pPr>
            <a:r>
              <a:rPr lang="en-US" sz="1300" b="1" dirty="0">
                <a:solidFill>
                  <a:srgbClr val="FFFFFF"/>
                </a:solidFill>
              </a:rPr>
              <a:t>Balance Of Plant Contractor Up To 400kV</a:t>
            </a:r>
            <a:endParaRPr lang="en-US" sz="1300" dirty="0"/>
          </a:p>
        </p:txBody>
      </p:sp>
      <p:sp>
        <p:nvSpPr>
          <p:cNvPr id="17" name="Text 14"/>
          <p:cNvSpPr/>
          <p:nvPr/>
        </p:nvSpPr>
        <p:spPr>
          <a:xfrm>
            <a:off x="4690872" y="3410711"/>
            <a:ext cx="3026664" cy="2478025"/>
          </a:xfrm>
          <a:prstGeom prst="rect">
            <a:avLst/>
          </a:prstGeom>
          <a:noFill/>
          <a:ln/>
        </p:spPr>
        <p:txBody>
          <a:bodyPr wrap="square" lIns="254" tIns="254" rIns="254" bIns="254" rtlCol="0" anchor="ctr">
            <a:normAutofit fontScale="77500" lnSpcReduction="20000"/>
          </a:bodyPr>
          <a:lstStyle/>
          <a:p>
            <a:r>
              <a:rPr lang="en-US" sz="1020" dirty="0">
                <a:solidFill>
                  <a:schemeClr val="bg1"/>
                </a:solidFill>
              </a:rPr>
              <a:t>Design, Engineering and Procurement: full ownership from concept through to delivered plant.</a:t>
            </a:r>
          </a:p>
          <a:p>
            <a:endParaRPr lang="en-US" sz="1020" dirty="0">
              <a:solidFill>
                <a:schemeClr val="bg1"/>
              </a:solidFill>
            </a:endParaRPr>
          </a:p>
          <a:p>
            <a:r>
              <a:rPr lang="en-US" sz="1020" dirty="0">
                <a:solidFill>
                  <a:schemeClr val="bg1"/>
                </a:solidFill>
              </a:rPr>
              <a:t>Civil, structural and architectural </a:t>
            </a:r>
            <a:r>
              <a:rPr lang="en-US" sz="1020" dirty="0" err="1">
                <a:solidFill>
                  <a:schemeClr val="bg1"/>
                </a:solidFill>
              </a:rPr>
              <a:t>BoP</a:t>
            </a:r>
            <a:r>
              <a:rPr lang="en-US" sz="1020" dirty="0">
                <a:solidFill>
                  <a:schemeClr val="bg1"/>
                </a:solidFill>
              </a:rPr>
              <a:t>: access roads, earthworks, SUDS, foundations, substation compound, buildings, T&amp;D, fencing and landscaping.</a:t>
            </a:r>
          </a:p>
          <a:p>
            <a:endParaRPr lang="en-US" sz="1020" dirty="0">
              <a:solidFill>
                <a:schemeClr val="bg1"/>
              </a:solidFill>
            </a:endParaRPr>
          </a:p>
          <a:p>
            <a:r>
              <a:rPr lang="en-US" sz="1020" dirty="0">
                <a:solidFill>
                  <a:schemeClr val="bg1"/>
                </a:solidFill>
              </a:rPr>
              <a:t>Electrical </a:t>
            </a:r>
            <a:r>
              <a:rPr lang="en-US" sz="1020" dirty="0" err="1">
                <a:solidFill>
                  <a:schemeClr val="bg1"/>
                </a:solidFill>
              </a:rPr>
              <a:t>BoP</a:t>
            </a:r>
            <a:r>
              <a:rPr lang="en-US" sz="1020" dirty="0">
                <a:solidFill>
                  <a:schemeClr val="bg1"/>
                </a:solidFill>
              </a:rPr>
              <a:t>: HV/LV cabling, jointing, terminating and testing, auxiliary supplies, containment, small power and lighting.</a:t>
            </a:r>
          </a:p>
          <a:p>
            <a:endParaRPr lang="en-US" sz="1020" dirty="0">
              <a:solidFill>
                <a:schemeClr val="bg1"/>
              </a:solidFill>
            </a:endParaRPr>
          </a:p>
          <a:p>
            <a:r>
              <a:rPr lang="en-US" sz="1020" dirty="0">
                <a:solidFill>
                  <a:schemeClr val="bg1"/>
                </a:solidFill>
              </a:rPr>
              <a:t>Primary plant and control systems: switchgear, transformers, instrument transformers, protection and control, SCADA and battery systems, package substations, earthing and lightning protection.</a:t>
            </a:r>
          </a:p>
          <a:p>
            <a:endParaRPr lang="en-US" sz="1020" dirty="0">
              <a:solidFill>
                <a:schemeClr val="bg1"/>
              </a:solidFill>
            </a:endParaRPr>
          </a:p>
          <a:p>
            <a:r>
              <a:rPr lang="en-US" sz="1020" dirty="0">
                <a:solidFill>
                  <a:schemeClr val="bg1"/>
                </a:solidFill>
              </a:rPr>
              <a:t>Client systems and site services: BESS containers, inverters, PCS, fire and intruder alarms, CCTV, BMS, site-wide infrastructure coordination.</a:t>
            </a:r>
          </a:p>
          <a:p>
            <a:endParaRPr lang="en-US" sz="1020" dirty="0">
              <a:solidFill>
                <a:schemeClr val="bg1"/>
              </a:solidFill>
            </a:endParaRPr>
          </a:p>
          <a:p>
            <a:r>
              <a:rPr lang="en-US" sz="1020" dirty="0">
                <a:solidFill>
                  <a:schemeClr val="bg1"/>
                </a:solidFill>
              </a:rPr>
              <a:t>Testing, commissioning and energisation: grid code and TSO/DNO/IDNO compliance testing, G99 witnessing, through to handover</a:t>
            </a:r>
          </a:p>
          <a:p>
            <a:endParaRPr lang="en-US" sz="1020" dirty="0">
              <a:solidFill>
                <a:schemeClr val="bg1"/>
              </a:solidFill>
            </a:endParaRPr>
          </a:p>
          <a:p>
            <a:r>
              <a:rPr lang="en-US" sz="1020" dirty="0">
                <a:solidFill>
                  <a:schemeClr val="bg1"/>
                </a:solidFill>
              </a:rPr>
              <a:t>Principal Contractor and assurance: CDM duties, O&amp;M manuals, as-builts, asset data and adoption packs</a:t>
            </a:r>
          </a:p>
        </p:txBody>
      </p:sp>
      <p:sp>
        <p:nvSpPr>
          <p:cNvPr id="18" name="Shape 15"/>
          <p:cNvSpPr/>
          <p:nvPr/>
        </p:nvSpPr>
        <p:spPr>
          <a:xfrm>
            <a:off x="8302752" y="2880360"/>
            <a:ext cx="3410712" cy="3145536"/>
          </a:xfrm>
          <a:prstGeom prst="roundRect">
            <a:avLst>
              <a:gd name="adj" fmla="val 3019"/>
            </a:avLst>
          </a:prstGeom>
          <a:solidFill>
            <a:srgbClr val="0B1E2D">
              <a:alpha val="98000"/>
            </a:srgbClr>
          </a:solidFill>
          <a:ln w="12700">
            <a:solidFill>
              <a:srgbClr val="33404B">
                <a:alpha val="76000"/>
              </a:srgbClr>
            </a:solidFill>
            <a:prstDash val="solid"/>
          </a:ln>
          <a:effectLst>
            <a:outerShdw blurRad="19050" dist="12700" dir="2700000" algn="bl" rotWithShape="0">
              <a:srgbClr val="000000">
                <a:alpha val="22000"/>
              </a:srgbClr>
            </a:outerShdw>
          </a:effectLst>
        </p:spPr>
        <p:txBody>
          <a:bodyPr/>
          <a:lstStyle/>
          <a:p>
            <a:endParaRPr lang="en-GB"/>
          </a:p>
        </p:txBody>
      </p:sp>
      <p:sp>
        <p:nvSpPr>
          <p:cNvPr id="19" name="Shape 16"/>
          <p:cNvSpPr/>
          <p:nvPr/>
        </p:nvSpPr>
        <p:spPr>
          <a:xfrm>
            <a:off x="8302752" y="2880360"/>
            <a:ext cx="64008" cy="3145536"/>
          </a:xfrm>
          <a:prstGeom prst="rect">
            <a:avLst/>
          </a:prstGeom>
          <a:solidFill>
            <a:srgbClr val="E31B23"/>
          </a:solidFill>
          <a:ln w="12700">
            <a:solidFill>
              <a:srgbClr val="333333">
                <a:alpha val="0"/>
              </a:srgbClr>
            </a:solidFill>
            <a:prstDash val="solid"/>
          </a:ln>
        </p:spPr>
        <p:txBody>
          <a:bodyPr/>
          <a:lstStyle/>
          <a:p>
            <a:endParaRPr lang="en-GB"/>
          </a:p>
        </p:txBody>
      </p:sp>
      <p:sp>
        <p:nvSpPr>
          <p:cNvPr id="20" name="Text 17"/>
          <p:cNvSpPr/>
          <p:nvPr/>
        </p:nvSpPr>
        <p:spPr>
          <a:xfrm>
            <a:off x="8513064" y="3026664"/>
            <a:ext cx="3063240" cy="228600"/>
          </a:xfrm>
          <a:prstGeom prst="rect">
            <a:avLst/>
          </a:prstGeom>
          <a:noFill/>
          <a:ln/>
        </p:spPr>
        <p:txBody>
          <a:bodyPr wrap="square" lIns="0" tIns="0" rIns="0" bIns="0" rtlCol="0" anchor="ctr">
            <a:normAutofit/>
          </a:bodyPr>
          <a:lstStyle/>
          <a:p>
            <a:pPr marL="0" indent="0">
              <a:buNone/>
            </a:pPr>
            <a:r>
              <a:rPr lang="en-US" sz="1300" b="1" dirty="0">
                <a:solidFill>
                  <a:srgbClr val="FFFFFF"/>
                </a:solidFill>
              </a:rPr>
              <a:t>Commissioning &amp; Energisation</a:t>
            </a:r>
            <a:endParaRPr lang="en-US" sz="1300" dirty="0"/>
          </a:p>
        </p:txBody>
      </p:sp>
      <p:sp>
        <p:nvSpPr>
          <p:cNvPr id="21" name="Text 18"/>
          <p:cNvSpPr/>
          <p:nvPr/>
        </p:nvSpPr>
        <p:spPr>
          <a:xfrm>
            <a:off x="8513064" y="3410712"/>
            <a:ext cx="3026664" cy="2478024"/>
          </a:xfrm>
          <a:prstGeom prst="rect">
            <a:avLst/>
          </a:prstGeom>
          <a:noFill/>
          <a:ln/>
        </p:spPr>
        <p:txBody>
          <a:bodyPr wrap="square" lIns="254" tIns="254" rIns="254" bIns="254" rtlCol="0" anchor="ctr">
            <a:normAutofit fontScale="92500" lnSpcReduction="10000"/>
          </a:bodyPr>
          <a:lstStyle/>
          <a:p>
            <a:pPr marL="0" indent="0">
              <a:buNone/>
            </a:pPr>
            <a:r>
              <a:rPr lang="en-US" sz="1020" dirty="0">
                <a:solidFill>
                  <a:srgbClr val="F4F4F4"/>
                </a:solidFill>
              </a:rPr>
              <a:t>Test planning and readiness: inspection and test plans, pre-energisation checks, CP/AP/SAP and control room coordination.</a:t>
            </a:r>
          </a:p>
          <a:p>
            <a:pPr marL="0" indent="0">
              <a:buNone/>
            </a:pPr>
            <a:endParaRPr lang="en-US" sz="1020" dirty="0">
              <a:solidFill>
                <a:srgbClr val="F4F4F4"/>
              </a:solidFill>
            </a:endParaRPr>
          </a:p>
          <a:p>
            <a:pPr marL="0" indent="0">
              <a:buNone/>
            </a:pPr>
            <a:r>
              <a:rPr lang="en-US" sz="1020" dirty="0">
                <a:solidFill>
                  <a:srgbClr val="F4F4F4"/>
                </a:solidFill>
              </a:rPr>
              <a:t>Testing and commissioning: factory and site acceptance testing, pre-commissioning and functional testing, protection and control injection, end-to-end and tripping tests, transformer oil sampling and DGA, SCADA point-to-point and telecoms proving.</a:t>
            </a:r>
          </a:p>
          <a:p>
            <a:pPr marL="0" indent="0">
              <a:buNone/>
            </a:pPr>
            <a:endParaRPr lang="en-US" sz="1020" dirty="0">
              <a:solidFill>
                <a:srgbClr val="F4F4F4"/>
              </a:solidFill>
            </a:endParaRPr>
          </a:p>
          <a:p>
            <a:pPr marL="0" indent="0">
              <a:buNone/>
            </a:pPr>
            <a:r>
              <a:rPr lang="en-US" sz="1020" dirty="0">
                <a:solidFill>
                  <a:srgbClr val="F4F4F4"/>
                </a:solidFill>
              </a:rPr>
              <a:t>Energisation and switching: safety rules, switching schedules and documentation, outage planning and applications, soak testing, first-time energisation, export ramp-up and grid compliance monitoring.</a:t>
            </a:r>
          </a:p>
          <a:p>
            <a:pPr marL="0" indent="0">
              <a:buNone/>
            </a:pPr>
            <a:endParaRPr lang="en-US" sz="1020" dirty="0">
              <a:solidFill>
                <a:srgbClr val="F4F4F4"/>
              </a:solidFill>
            </a:endParaRPr>
          </a:p>
          <a:p>
            <a:pPr marL="0" indent="0">
              <a:buNone/>
            </a:pPr>
            <a:r>
              <a:rPr lang="en-US" sz="1020" dirty="0">
                <a:solidFill>
                  <a:srgbClr val="F4F4F4"/>
                </a:solidFill>
              </a:rPr>
              <a:t>Handover and assurance: snagging and completion certificates, asset registration, adoption and DNO/IDNO takeover, O&amp;M manuals, as-builts and asset data packs, operator training, spares and warranty support.</a:t>
            </a:r>
            <a:endParaRPr lang="en-US" sz="1020" dirty="0">
              <a:solidFill>
                <a:schemeClr val="bg1"/>
              </a:solidFill>
            </a:endParaRPr>
          </a:p>
        </p:txBody>
      </p:sp>
      <p:sp>
        <p:nvSpPr>
          <p:cNvPr id="22" name="Text 19"/>
          <p:cNvSpPr/>
          <p:nvPr/>
        </p:nvSpPr>
        <p:spPr>
          <a:xfrm>
            <a:off x="502920" y="6185916"/>
            <a:ext cx="10607040" cy="228600"/>
          </a:xfrm>
          <a:prstGeom prst="rect">
            <a:avLst/>
          </a:prstGeom>
          <a:noFill/>
          <a:ln/>
        </p:spPr>
        <p:txBody>
          <a:bodyPr wrap="square" lIns="0" tIns="0" rIns="0" bIns="0" rtlCol="0" anchor="ctr"/>
          <a:lstStyle/>
          <a:p>
            <a:pPr marL="0" indent="0">
              <a:buNone/>
            </a:pPr>
            <a:r>
              <a:rPr lang="en-US" sz="1400" b="1" dirty="0">
                <a:solidFill>
                  <a:srgbClr val="FFFFFF"/>
                </a:solidFill>
              </a:rPr>
              <a:t>One accountable contractor, a proven high performing team and a well trusted delivery model built around getting connected.</a:t>
            </a:r>
            <a:endParaRPr lang="en-US" sz="1400" dirty="0"/>
          </a:p>
        </p:txBody>
      </p:sp>
      <p:pic>
        <p:nvPicPr>
          <p:cNvPr id="24" name="Picture 23">
            <a:extLst>
              <a:ext uri="{FF2B5EF4-FFF2-40B4-BE49-F238E27FC236}">
                <a16:creationId xmlns:a16="http://schemas.microsoft.com/office/drawing/2014/main" id="{EC6FFD6E-C585-8DCB-31A0-493E3E16A461}"/>
              </a:ext>
            </a:extLst>
          </p:cNvPr>
          <p:cNvPicPr>
            <a:picLocks noChangeAspect="1"/>
          </p:cNvPicPr>
          <p:nvPr/>
        </p:nvPicPr>
        <p:blipFill>
          <a:blip r:embed="rId3"/>
          <a:stretch>
            <a:fillRect/>
          </a:stretch>
        </p:blipFill>
        <p:spPr>
          <a:xfrm>
            <a:off x="502920" y="320040"/>
            <a:ext cx="774259" cy="26824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05070A"/>
        </a:solidFill>
        <a:effectLst/>
      </p:bgPr>
    </p:bg>
    <p:spTree>
      <p:nvGrpSpPr>
        <p:cNvPr id="1" name=""/>
        <p:cNvGrpSpPr/>
        <p:nvPr/>
      </p:nvGrpSpPr>
      <p:grpSpPr>
        <a:xfrm>
          <a:off x="0" y="0"/>
          <a:ext cx="1" cy="1"/>
          <a:chOff x="0" y="0"/>
          <a:chExt cx="1" cy="1"/>
        </a:xfrm>
      </p:grpSpPr>
      <p:pic>
        <p:nvPicPr>
          <p:cNvPr id="2" name="Image 0" descr="/mnt/data/593484d0da.png"/>
          <p:cNvPicPr>
            <a:picLocks noChangeAspect="1"/>
          </p:cNvPicPr>
          <p:nvPr/>
        </p:nvPicPr>
        <p:blipFill>
          <a:blip r:embed="rId3"/>
          <a:srcRect t="7811" b="7811"/>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5070A">
              <a:alpha val="68000"/>
            </a:srgbClr>
          </a:solidFill>
          <a:ln w="12700">
            <a:solidFill>
              <a:srgbClr val="333333">
                <a:alpha val="0"/>
              </a:srgbClr>
            </a:solidFill>
            <a:prstDash val="solid"/>
          </a:ln>
        </p:spPr>
        <p:txBody>
          <a:bodyPr/>
          <a:lstStyle/>
          <a:p>
            <a:endParaRPr lang="en-GB"/>
          </a:p>
        </p:txBody>
      </p:sp>
      <p:sp>
        <p:nvSpPr>
          <p:cNvPr id="4" name="Shape 1"/>
          <p:cNvSpPr/>
          <p:nvPr/>
        </p:nvSpPr>
        <p:spPr>
          <a:xfrm>
            <a:off x="0" y="0"/>
            <a:ext cx="12191695" cy="6858000"/>
          </a:xfrm>
          <a:prstGeom prst="rect">
            <a:avLst/>
          </a:prstGeom>
          <a:solidFill>
            <a:srgbClr val="000000">
              <a:alpha val="18000"/>
            </a:srgbClr>
          </a:solidFill>
          <a:ln w="12700">
            <a:solidFill>
              <a:srgbClr val="333333">
                <a:alpha val="0"/>
              </a:srgbClr>
            </a:solidFill>
            <a:prstDash val="solid"/>
          </a:ln>
        </p:spPr>
        <p:txBody>
          <a:bodyPr/>
          <a:lstStyle/>
          <a:p>
            <a:endParaRPr lang="en-GB"/>
          </a:p>
        </p:txBody>
      </p:sp>
      <p:sp>
        <p:nvSpPr>
          <p:cNvPr id="5" name="Shape 2"/>
          <p:cNvSpPr/>
          <p:nvPr/>
        </p:nvSpPr>
        <p:spPr>
          <a:xfrm>
            <a:off x="0" y="6565392"/>
            <a:ext cx="12191695" cy="36576"/>
          </a:xfrm>
          <a:prstGeom prst="rect">
            <a:avLst/>
          </a:prstGeom>
          <a:solidFill>
            <a:srgbClr val="E31B23"/>
          </a:solidFill>
          <a:ln w="12700">
            <a:solidFill>
              <a:srgbClr val="333333">
                <a:alpha val="0"/>
              </a:srgbClr>
            </a:solidFill>
            <a:prstDash val="solid"/>
          </a:ln>
        </p:spPr>
        <p:txBody>
          <a:bodyPr/>
          <a:lstStyle/>
          <a:p>
            <a:endParaRPr lang="en-GB"/>
          </a:p>
        </p:txBody>
      </p:sp>
      <p:sp>
        <p:nvSpPr>
          <p:cNvPr id="7" name="Text 3"/>
          <p:cNvSpPr/>
          <p:nvPr/>
        </p:nvSpPr>
        <p:spPr>
          <a:xfrm>
            <a:off x="502920" y="1188720"/>
            <a:ext cx="4572000" cy="164592"/>
          </a:xfrm>
          <a:prstGeom prst="rect">
            <a:avLst/>
          </a:prstGeom>
          <a:noFill/>
          <a:ln/>
        </p:spPr>
        <p:txBody>
          <a:bodyPr wrap="square" lIns="0" tIns="0" rIns="0" bIns="0" rtlCol="0" anchor="ctr"/>
          <a:lstStyle/>
          <a:p>
            <a:pPr marL="0" indent="0">
              <a:buNone/>
            </a:pPr>
            <a:r>
              <a:rPr lang="en-US" sz="800" b="1" dirty="0">
                <a:solidFill>
                  <a:srgbClr val="E31B23"/>
                </a:solidFill>
                <a:latin typeface="Aptos" pitchFamily="34" charset="0"/>
                <a:ea typeface="Aptos" pitchFamily="34" charset="-122"/>
                <a:cs typeface="Aptos" pitchFamily="34" charset="-120"/>
              </a:rPr>
              <a:t>MARKETS</a:t>
            </a:r>
            <a:endParaRPr lang="en-US" sz="800" dirty="0"/>
          </a:p>
        </p:txBody>
      </p:sp>
      <p:sp>
        <p:nvSpPr>
          <p:cNvPr id="8" name="Text 4"/>
          <p:cNvSpPr/>
          <p:nvPr/>
        </p:nvSpPr>
        <p:spPr>
          <a:xfrm>
            <a:off x="502920" y="1353312"/>
            <a:ext cx="6583680" cy="502920"/>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Aptos Display" pitchFamily="34" charset="0"/>
                <a:ea typeface="Aptos Display" pitchFamily="34" charset="-122"/>
                <a:cs typeface="Aptos Display" pitchFamily="34" charset="-120"/>
              </a:rPr>
              <a:t>Where HVDG Wins</a:t>
            </a:r>
            <a:endParaRPr lang="en-US" sz="2600" dirty="0"/>
          </a:p>
        </p:txBody>
      </p:sp>
      <p:sp>
        <p:nvSpPr>
          <p:cNvPr id="9" name="Shape 5"/>
          <p:cNvSpPr/>
          <p:nvPr/>
        </p:nvSpPr>
        <p:spPr>
          <a:xfrm>
            <a:off x="502920" y="1993392"/>
            <a:ext cx="822960" cy="45720"/>
          </a:xfrm>
          <a:prstGeom prst="rect">
            <a:avLst/>
          </a:prstGeom>
          <a:solidFill>
            <a:srgbClr val="E31B23"/>
          </a:solidFill>
          <a:ln w="12700">
            <a:solidFill>
              <a:srgbClr val="333333">
                <a:alpha val="0"/>
              </a:srgbClr>
            </a:solidFill>
            <a:prstDash val="solid"/>
          </a:ln>
        </p:spPr>
        <p:txBody>
          <a:bodyPr/>
          <a:lstStyle/>
          <a:p>
            <a:endParaRPr lang="en-GB"/>
          </a:p>
        </p:txBody>
      </p:sp>
      <p:sp>
        <p:nvSpPr>
          <p:cNvPr id="10" name="Text 6"/>
          <p:cNvSpPr/>
          <p:nvPr/>
        </p:nvSpPr>
        <p:spPr>
          <a:xfrm>
            <a:off x="502919" y="2212848"/>
            <a:ext cx="10683889" cy="502920"/>
          </a:xfrm>
          <a:prstGeom prst="rect">
            <a:avLst/>
          </a:prstGeom>
          <a:noFill/>
          <a:ln/>
        </p:spPr>
        <p:txBody>
          <a:bodyPr wrap="square" lIns="0" tIns="0" rIns="0" bIns="0" rtlCol="0" anchor="ctr">
            <a:normAutofit/>
          </a:bodyPr>
          <a:lstStyle/>
          <a:p>
            <a:pPr marL="0" indent="0">
              <a:buNone/>
            </a:pPr>
            <a:r>
              <a:rPr lang="en-US" sz="1450" b="1" dirty="0">
                <a:solidFill>
                  <a:srgbClr val="F4F4F4"/>
                </a:solidFill>
              </a:rPr>
              <a:t>Focused on the project types where HV connection certainty, contractor control and energisation discipline matter most.</a:t>
            </a:r>
            <a:endParaRPr lang="en-US" sz="1450" dirty="0"/>
          </a:p>
        </p:txBody>
      </p:sp>
      <p:sp>
        <p:nvSpPr>
          <p:cNvPr id="11" name="Shape 7"/>
          <p:cNvSpPr/>
          <p:nvPr/>
        </p:nvSpPr>
        <p:spPr>
          <a:xfrm>
            <a:off x="685800" y="281635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2" name="Text 8"/>
          <p:cNvSpPr/>
          <p:nvPr/>
        </p:nvSpPr>
        <p:spPr>
          <a:xfrm>
            <a:off x="850392" y="299923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dirty="0">
                <a:solidFill>
                  <a:srgbClr val="FFFFFF"/>
                </a:solidFill>
              </a:rPr>
              <a:t>Battery Energy Storage Systems</a:t>
            </a:r>
            <a:endParaRPr lang="en-US" sz="1300" dirty="0"/>
          </a:p>
        </p:txBody>
      </p:sp>
      <p:sp>
        <p:nvSpPr>
          <p:cNvPr id="13" name="Shape 9"/>
          <p:cNvSpPr/>
          <p:nvPr/>
        </p:nvSpPr>
        <p:spPr>
          <a:xfrm>
            <a:off x="4462272" y="281635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4" name="Text 10"/>
          <p:cNvSpPr/>
          <p:nvPr/>
        </p:nvSpPr>
        <p:spPr>
          <a:xfrm>
            <a:off x="4626864" y="2999232"/>
            <a:ext cx="2907792" cy="164592"/>
          </a:xfrm>
          <a:prstGeom prst="rect">
            <a:avLst/>
          </a:prstGeom>
          <a:noFill/>
          <a:ln/>
        </p:spPr>
        <p:txBody>
          <a:bodyPr wrap="square" lIns="0" tIns="0" rIns="0" bIns="0" rtlCol="0" anchor="ctr">
            <a:normAutofit fontScale="92500" lnSpcReduction="10000"/>
          </a:bodyPr>
          <a:lstStyle/>
          <a:p>
            <a:pPr marL="0" indent="0">
              <a:buNone/>
            </a:pPr>
            <a:r>
              <a:rPr lang="en-US" sz="1300" b="1" dirty="0">
                <a:solidFill>
                  <a:srgbClr val="FFFFFF"/>
                </a:solidFill>
              </a:rPr>
              <a:t>Wind Farms</a:t>
            </a:r>
          </a:p>
          <a:p>
            <a:pPr marL="0" indent="0">
              <a:buNone/>
            </a:pPr>
            <a:endParaRPr lang="en-US" sz="1300" dirty="0"/>
          </a:p>
        </p:txBody>
      </p:sp>
      <p:sp>
        <p:nvSpPr>
          <p:cNvPr id="15" name="Shape 11"/>
          <p:cNvSpPr/>
          <p:nvPr/>
        </p:nvSpPr>
        <p:spPr>
          <a:xfrm>
            <a:off x="8238744" y="281635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6" name="Text 12"/>
          <p:cNvSpPr/>
          <p:nvPr/>
        </p:nvSpPr>
        <p:spPr>
          <a:xfrm>
            <a:off x="8403336" y="299923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dirty="0">
                <a:solidFill>
                  <a:srgbClr val="FFFFFF"/>
                </a:solidFill>
              </a:rPr>
              <a:t>Solar Farms</a:t>
            </a:r>
            <a:endParaRPr lang="en-US" sz="1300" dirty="0"/>
          </a:p>
        </p:txBody>
      </p:sp>
      <p:sp>
        <p:nvSpPr>
          <p:cNvPr id="17" name="Shape 13"/>
          <p:cNvSpPr/>
          <p:nvPr/>
        </p:nvSpPr>
        <p:spPr>
          <a:xfrm>
            <a:off x="685800" y="377647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8" name="Text 14"/>
          <p:cNvSpPr/>
          <p:nvPr/>
        </p:nvSpPr>
        <p:spPr>
          <a:xfrm>
            <a:off x="850392" y="395935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dirty="0">
                <a:solidFill>
                  <a:srgbClr val="FFFFFF"/>
                </a:solidFill>
              </a:rPr>
              <a:t>EV Charging Stations</a:t>
            </a:r>
            <a:endParaRPr lang="en-US" sz="1300" dirty="0"/>
          </a:p>
        </p:txBody>
      </p:sp>
      <p:sp>
        <p:nvSpPr>
          <p:cNvPr id="19" name="Shape 15"/>
          <p:cNvSpPr/>
          <p:nvPr/>
        </p:nvSpPr>
        <p:spPr>
          <a:xfrm>
            <a:off x="4462272" y="377647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20" name="Text 16"/>
          <p:cNvSpPr/>
          <p:nvPr/>
        </p:nvSpPr>
        <p:spPr>
          <a:xfrm>
            <a:off x="4626864" y="395935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dirty="0">
                <a:solidFill>
                  <a:srgbClr val="FFFFFF"/>
                </a:solidFill>
              </a:rPr>
              <a:t>Data Centre Substations</a:t>
            </a:r>
            <a:endParaRPr lang="en-US" sz="1300" dirty="0"/>
          </a:p>
        </p:txBody>
      </p:sp>
      <p:sp>
        <p:nvSpPr>
          <p:cNvPr id="21" name="Shape 17"/>
          <p:cNvSpPr/>
          <p:nvPr/>
        </p:nvSpPr>
        <p:spPr>
          <a:xfrm>
            <a:off x="8238744" y="377647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22" name="Text 18"/>
          <p:cNvSpPr/>
          <p:nvPr/>
        </p:nvSpPr>
        <p:spPr>
          <a:xfrm>
            <a:off x="8403336" y="395935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dirty="0">
                <a:solidFill>
                  <a:srgbClr val="FFFFFF"/>
                </a:solidFill>
              </a:rPr>
              <a:t>Private Networks</a:t>
            </a:r>
            <a:endParaRPr lang="en-US" sz="1300" dirty="0"/>
          </a:p>
        </p:txBody>
      </p:sp>
      <p:sp>
        <p:nvSpPr>
          <p:cNvPr id="23" name="Shape 19"/>
          <p:cNvSpPr/>
          <p:nvPr/>
        </p:nvSpPr>
        <p:spPr>
          <a:xfrm>
            <a:off x="777240" y="5650000"/>
            <a:ext cx="10607040" cy="851384"/>
          </a:xfrm>
          <a:prstGeom prst="roundRect">
            <a:avLst>
              <a:gd name="adj" fmla="val 11429"/>
            </a:avLst>
          </a:prstGeom>
          <a:solidFill>
            <a:srgbClr val="0B1E2D">
              <a:alpha val="92000"/>
            </a:srgbClr>
          </a:solidFill>
          <a:ln w="12700">
            <a:solidFill>
              <a:srgbClr val="E31B23">
                <a:alpha val="80000"/>
              </a:srgbClr>
            </a:solidFill>
            <a:prstDash val="solid"/>
          </a:ln>
        </p:spPr>
        <p:txBody>
          <a:bodyPr/>
          <a:lstStyle/>
          <a:p>
            <a:endParaRPr lang="en-GB"/>
          </a:p>
        </p:txBody>
      </p:sp>
      <p:sp>
        <p:nvSpPr>
          <p:cNvPr id="24" name="Text 20"/>
          <p:cNvSpPr/>
          <p:nvPr/>
        </p:nvSpPr>
        <p:spPr>
          <a:xfrm>
            <a:off x="1051560" y="5742432"/>
            <a:ext cx="10058400" cy="640080"/>
          </a:xfrm>
          <a:prstGeom prst="rect">
            <a:avLst/>
          </a:prstGeom>
          <a:noFill/>
          <a:ln/>
        </p:spPr>
        <p:txBody>
          <a:bodyPr wrap="square" lIns="0" tIns="0" rIns="0" bIns="0" rtlCol="0" anchor="ctr">
            <a:normAutofit/>
          </a:bodyPr>
          <a:lstStyle/>
          <a:p>
            <a:pPr marL="0" indent="0">
              <a:buNone/>
            </a:pPr>
            <a:r>
              <a:rPr lang="en-US" sz="1450" b="1" dirty="0">
                <a:solidFill>
                  <a:srgbClr val="F4F4F4"/>
                </a:solidFill>
              </a:rPr>
              <a:t>HVDG is built for </a:t>
            </a:r>
            <a:r>
              <a:rPr lang="en-US" sz="1450" b="1" dirty="0" err="1">
                <a:solidFill>
                  <a:srgbClr val="F4F4F4"/>
                </a:solidFill>
              </a:rPr>
              <a:t>BoP</a:t>
            </a:r>
            <a:r>
              <a:rPr lang="en-US" sz="1450" b="1" dirty="0">
                <a:solidFill>
                  <a:srgbClr val="F4F4F4"/>
                </a:solidFill>
              </a:rPr>
              <a:t> renewable, HV pathfinder critical power projects where failure to delivery quality and energise on time carries real commercial consequences.</a:t>
            </a:r>
            <a:endParaRPr lang="en-US" sz="1450" dirty="0"/>
          </a:p>
        </p:txBody>
      </p:sp>
      <p:sp>
        <p:nvSpPr>
          <p:cNvPr id="100" name="Shape 100"/>
          <p:cNvSpPr/>
          <p:nvPr/>
        </p:nvSpPr>
        <p:spPr>
          <a:xfrm>
            <a:off x="685800" y="473659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01" name="Text 101"/>
          <p:cNvSpPr/>
          <p:nvPr/>
        </p:nvSpPr>
        <p:spPr>
          <a:xfrm>
            <a:off x="850392" y="491947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a:solidFill>
                  <a:srgbClr val="FFFFFF"/>
                </a:solidFill>
              </a:rPr>
              <a:t>Substation Network Upgrades</a:t>
            </a:r>
            <a:endParaRPr lang="en-US" sz="1300"/>
          </a:p>
        </p:txBody>
      </p:sp>
      <p:sp>
        <p:nvSpPr>
          <p:cNvPr id="102" name="Shape 102"/>
          <p:cNvSpPr/>
          <p:nvPr/>
        </p:nvSpPr>
        <p:spPr>
          <a:xfrm>
            <a:off x="4462272" y="473659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03" name="Text 103"/>
          <p:cNvSpPr/>
          <p:nvPr/>
        </p:nvSpPr>
        <p:spPr>
          <a:xfrm>
            <a:off x="4626864" y="4919472"/>
            <a:ext cx="2907792" cy="164592"/>
          </a:xfrm>
          <a:prstGeom prst="rect">
            <a:avLst/>
          </a:prstGeom>
          <a:noFill/>
          <a:ln/>
        </p:spPr>
        <p:txBody>
          <a:bodyPr wrap="square" lIns="0" tIns="0" rIns="0" bIns="0" rtlCol="0" anchor="ctr">
            <a:normAutofit fontScale="92500" lnSpcReduction="20000"/>
          </a:bodyPr>
          <a:lstStyle/>
          <a:p>
            <a:pPr marL="0" indent="0">
              <a:buNone/>
            </a:pPr>
            <a:r>
              <a:rPr lang="en-US" sz="1300" b="1">
                <a:solidFill>
                  <a:srgbClr val="FFFFFF"/>
                </a:solidFill>
              </a:rPr>
              <a:t>TSO/DNO/IDNO Networks</a:t>
            </a:r>
            <a:endParaRPr lang="en-US" sz="1300"/>
          </a:p>
        </p:txBody>
      </p:sp>
      <p:sp>
        <p:nvSpPr>
          <p:cNvPr id="104" name="Shape 104"/>
          <p:cNvSpPr/>
          <p:nvPr/>
        </p:nvSpPr>
        <p:spPr>
          <a:xfrm>
            <a:off x="8238744" y="4736592"/>
            <a:ext cx="3246120" cy="603504"/>
          </a:xfrm>
          <a:prstGeom prst="roundRect">
            <a:avLst>
              <a:gd name="adj" fmla="val 13636"/>
            </a:avLst>
          </a:prstGeom>
          <a:solidFill>
            <a:srgbClr val="000000">
              <a:alpha val="75000"/>
            </a:srgbClr>
          </a:solidFill>
          <a:ln w="12700">
            <a:solidFill>
              <a:srgbClr val="E31B23">
                <a:alpha val="90000"/>
              </a:srgbClr>
            </a:solidFill>
            <a:prstDash val="solid"/>
          </a:ln>
        </p:spPr>
        <p:txBody>
          <a:bodyPr/>
          <a:lstStyle/>
          <a:p>
            <a:endParaRPr lang="en-GB"/>
          </a:p>
        </p:txBody>
      </p:sp>
      <p:sp>
        <p:nvSpPr>
          <p:cNvPr id="105" name="Text 105"/>
          <p:cNvSpPr/>
          <p:nvPr/>
        </p:nvSpPr>
        <p:spPr>
          <a:xfrm>
            <a:off x="8403336" y="4919472"/>
            <a:ext cx="2907792" cy="164592"/>
          </a:xfrm>
          <a:prstGeom prst="rect">
            <a:avLst/>
          </a:prstGeom>
          <a:noFill/>
          <a:ln/>
        </p:spPr>
        <p:txBody>
          <a:bodyPr wrap="square" lIns="0" tIns="0" rIns="0" bIns="0" rtlCol="0" anchor="ctr">
            <a:normAutofit fontScale="92500" lnSpcReduction="20000"/>
          </a:bodyPr>
          <a:lstStyle/>
          <a:p>
            <a:r>
              <a:rPr lang="en-US" sz="1300" b="1" dirty="0">
                <a:solidFill>
                  <a:srgbClr val="FFFFFF"/>
                </a:solidFill>
              </a:rPr>
              <a:t>Synchronous Condensers</a:t>
            </a:r>
            <a:endParaRPr lang="en-US" sz="1300" dirty="0"/>
          </a:p>
        </p:txBody>
      </p:sp>
      <p:pic>
        <p:nvPicPr>
          <p:cNvPr id="26" name="Picture 25">
            <a:extLst>
              <a:ext uri="{FF2B5EF4-FFF2-40B4-BE49-F238E27FC236}">
                <a16:creationId xmlns:a16="http://schemas.microsoft.com/office/drawing/2014/main" id="{FF364EFC-335D-FEC5-20CD-A215EF242FBD}"/>
              </a:ext>
            </a:extLst>
          </p:cNvPr>
          <p:cNvPicPr>
            <a:picLocks noChangeAspect="1"/>
          </p:cNvPicPr>
          <p:nvPr/>
        </p:nvPicPr>
        <p:blipFill>
          <a:blip r:embed="rId4"/>
          <a:stretch>
            <a:fillRect/>
          </a:stretch>
        </p:blipFill>
        <p:spPr>
          <a:xfrm>
            <a:off x="502920" y="315930"/>
            <a:ext cx="774259" cy="26824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05070A"/>
        </a:solidFill>
        <a:effectLst/>
      </p:bgPr>
    </p:bg>
    <p:spTree>
      <p:nvGrpSpPr>
        <p:cNvPr id="1" name=""/>
        <p:cNvGrpSpPr/>
        <p:nvPr/>
      </p:nvGrpSpPr>
      <p:grpSpPr>
        <a:xfrm>
          <a:off x="0" y="0"/>
          <a:ext cx="1" cy="1"/>
          <a:chOff x="0" y="0"/>
          <a:chExt cx="1" cy="1"/>
        </a:xfrm>
      </p:grpSpPr>
      <p:sp>
        <p:nvSpPr>
          <p:cNvPr id="2" name="Shape 0"/>
          <p:cNvSpPr/>
          <p:nvPr/>
        </p:nvSpPr>
        <p:spPr>
          <a:xfrm>
            <a:off x="0" y="0"/>
            <a:ext cx="12191695" cy="6858000"/>
          </a:xfrm>
          <a:prstGeom prst="rect">
            <a:avLst/>
          </a:prstGeom>
          <a:solidFill>
            <a:srgbClr val="05070A">
              <a:alpha val="0"/>
            </a:srgbClr>
          </a:solidFill>
          <a:ln w="12700">
            <a:solidFill>
              <a:srgbClr val="333333">
                <a:alpha val="0"/>
              </a:srgbClr>
            </a:solidFill>
            <a:prstDash val="solid"/>
          </a:ln>
        </p:spPr>
        <p:txBody>
          <a:bodyPr/>
          <a:lstStyle/>
          <a:p>
            <a:endParaRPr lang="en-GB"/>
          </a:p>
        </p:txBody>
      </p:sp>
      <p:sp>
        <p:nvSpPr>
          <p:cNvPr id="3" name="Shape 1"/>
          <p:cNvSpPr/>
          <p:nvPr/>
        </p:nvSpPr>
        <p:spPr>
          <a:xfrm>
            <a:off x="0" y="0"/>
            <a:ext cx="12191695" cy="6858000"/>
          </a:xfrm>
          <a:prstGeom prst="rect">
            <a:avLst/>
          </a:prstGeom>
          <a:solidFill>
            <a:srgbClr val="000000">
              <a:alpha val="18000"/>
            </a:srgbClr>
          </a:solidFill>
          <a:ln w="12700">
            <a:solidFill>
              <a:srgbClr val="333333">
                <a:alpha val="0"/>
              </a:srgbClr>
            </a:solidFill>
            <a:prstDash val="solid"/>
          </a:ln>
        </p:spPr>
        <p:txBody>
          <a:bodyPr/>
          <a:lstStyle/>
          <a:p>
            <a:endParaRPr lang="en-GB"/>
          </a:p>
        </p:txBody>
      </p:sp>
      <p:sp>
        <p:nvSpPr>
          <p:cNvPr id="4" name="Shape 2"/>
          <p:cNvSpPr/>
          <p:nvPr/>
        </p:nvSpPr>
        <p:spPr>
          <a:xfrm>
            <a:off x="0" y="6565392"/>
            <a:ext cx="12191695" cy="36576"/>
          </a:xfrm>
          <a:prstGeom prst="rect">
            <a:avLst/>
          </a:prstGeom>
          <a:solidFill>
            <a:srgbClr val="E31B23"/>
          </a:solidFill>
          <a:ln w="12700">
            <a:solidFill>
              <a:srgbClr val="333333">
                <a:alpha val="0"/>
              </a:srgbClr>
            </a:solidFill>
            <a:prstDash val="solid"/>
          </a:ln>
        </p:spPr>
        <p:txBody>
          <a:bodyPr/>
          <a:lstStyle/>
          <a:p>
            <a:endParaRPr lang="en-GB"/>
          </a:p>
        </p:txBody>
      </p:sp>
      <p:sp>
        <p:nvSpPr>
          <p:cNvPr id="6" name="Text 3"/>
          <p:cNvSpPr/>
          <p:nvPr/>
        </p:nvSpPr>
        <p:spPr>
          <a:xfrm>
            <a:off x="502920" y="1188720"/>
            <a:ext cx="4572000" cy="164592"/>
          </a:xfrm>
          <a:prstGeom prst="rect">
            <a:avLst/>
          </a:prstGeom>
          <a:noFill/>
          <a:ln/>
        </p:spPr>
        <p:txBody>
          <a:bodyPr wrap="square" lIns="0" tIns="0" rIns="0" bIns="0" rtlCol="0" anchor="ctr"/>
          <a:lstStyle/>
          <a:p>
            <a:pPr marL="0" indent="0">
              <a:buNone/>
            </a:pPr>
            <a:r>
              <a:rPr lang="en-US" sz="800" b="1" dirty="0">
                <a:solidFill>
                  <a:srgbClr val="E31B23"/>
                </a:solidFill>
                <a:latin typeface="Aptos" pitchFamily="34" charset="0"/>
                <a:ea typeface="Aptos" pitchFamily="34" charset="-122"/>
                <a:cs typeface="Aptos" pitchFamily="34" charset="-120"/>
              </a:rPr>
              <a:t>HOW WE PARTNER</a:t>
            </a:r>
            <a:endParaRPr lang="en-US" sz="800" dirty="0"/>
          </a:p>
        </p:txBody>
      </p:sp>
      <p:sp>
        <p:nvSpPr>
          <p:cNvPr id="7" name="Text 4"/>
          <p:cNvSpPr/>
          <p:nvPr/>
        </p:nvSpPr>
        <p:spPr>
          <a:xfrm>
            <a:off x="502920" y="1353312"/>
            <a:ext cx="6583680" cy="502920"/>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Aptos Display" pitchFamily="34" charset="0"/>
                <a:ea typeface="Aptos Display" pitchFamily="34" charset="-122"/>
                <a:cs typeface="Aptos Display" pitchFamily="34" charset="-120"/>
              </a:rPr>
              <a:t>Selective, Focused, Accountable</a:t>
            </a:r>
            <a:endParaRPr lang="en-US" sz="2600" dirty="0"/>
          </a:p>
        </p:txBody>
      </p:sp>
      <p:sp>
        <p:nvSpPr>
          <p:cNvPr id="8" name="Shape 5"/>
          <p:cNvSpPr/>
          <p:nvPr/>
        </p:nvSpPr>
        <p:spPr>
          <a:xfrm>
            <a:off x="502920" y="1993392"/>
            <a:ext cx="822960" cy="45720"/>
          </a:xfrm>
          <a:prstGeom prst="rect">
            <a:avLst/>
          </a:prstGeom>
          <a:solidFill>
            <a:srgbClr val="E31B23"/>
          </a:solidFill>
          <a:ln w="12700">
            <a:solidFill>
              <a:srgbClr val="333333">
                <a:alpha val="0"/>
              </a:srgbClr>
            </a:solidFill>
            <a:prstDash val="solid"/>
          </a:ln>
        </p:spPr>
        <p:txBody>
          <a:bodyPr/>
          <a:lstStyle/>
          <a:p>
            <a:endParaRPr lang="en-GB"/>
          </a:p>
        </p:txBody>
      </p:sp>
      <p:sp>
        <p:nvSpPr>
          <p:cNvPr id="9" name="Text 6"/>
          <p:cNvSpPr/>
          <p:nvPr/>
        </p:nvSpPr>
        <p:spPr>
          <a:xfrm>
            <a:off x="502919" y="2212848"/>
            <a:ext cx="11170272" cy="502920"/>
          </a:xfrm>
          <a:prstGeom prst="rect">
            <a:avLst/>
          </a:prstGeom>
          <a:noFill/>
          <a:ln/>
        </p:spPr>
        <p:txBody>
          <a:bodyPr wrap="square" lIns="0" tIns="0" rIns="0" bIns="0" rtlCol="0" anchor="ctr">
            <a:normAutofit/>
          </a:bodyPr>
          <a:lstStyle/>
          <a:p>
            <a:pPr marL="0" indent="0">
              <a:buNone/>
            </a:pPr>
            <a:r>
              <a:rPr lang="en-US" sz="1450" b="1" dirty="0">
                <a:solidFill>
                  <a:srgbClr val="F4F4F4"/>
                </a:solidFill>
              </a:rPr>
              <a:t>HVDG does not chase every project. The business is built around the right clients, the right partners and the right delivery conditions internally and externally.</a:t>
            </a:r>
            <a:endParaRPr lang="en-US" sz="1450" dirty="0"/>
          </a:p>
        </p:txBody>
      </p:sp>
      <p:sp>
        <p:nvSpPr>
          <p:cNvPr id="10" name="Shape 7"/>
          <p:cNvSpPr/>
          <p:nvPr/>
        </p:nvSpPr>
        <p:spPr>
          <a:xfrm>
            <a:off x="658368" y="2816352"/>
            <a:ext cx="2468880" cy="1828800"/>
          </a:xfrm>
          <a:prstGeom prst="roundRect">
            <a:avLst>
              <a:gd name="adj" fmla="val 6000"/>
            </a:avLst>
          </a:prstGeom>
          <a:solidFill>
            <a:srgbClr val="0B1E2D"/>
          </a:solidFill>
          <a:ln w="15240">
            <a:solidFill>
              <a:srgbClr val="E31B23">
                <a:alpha val="82000"/>
              </a:srgbClr>
            </a:solidFill>
            <a:prstDash val="solid"/>
          </a:ln>
          <a:effectLst>
            <a:outerShdw blurRad="38100" dist="25400" dir="2700000" algn="bl" rotWithShape="0">
              <a:srgbClr val="000000">
                <a:alpha val="25000"/>
              </a:srgbClr>
            </a:outerShdw>
          </a:effectLst>
        </p:spPr>
        <p:txBody>
          <a:bodyPr/>
          <a:lstStyle/>
          <a:p>
            <a:endParaRPr lang="en-GB"/>
          </a:p>
        </p:txBody>
      </p:sp>
      <p:sp>
        <p:nvSpPr>
          <p:cNvPr id="11" name="Text 8"/>
          <p:cNvSpPr/>
          <p:nvPr/>
        </p:nvSpPr>
        <p:spPr>
          <a:xfrm>
            <a:off x="822960" y="2999232"/>
            <a:ext cx="502920" cy="228600"/>
          </a:xfrm>
          <a:prstGeom prst="rect">
            <a:avLst/>
          </a:prstGeom>
          <a:noFill/>
          <a:ln/>
        </p:spPr>
        <p:txBody>
          <a:bodyPr wrap="square" lIns="0" tIns="0" rIns="0" bIns="0" rtlCol="0" anchor="ctr"/>
          <a:lstStyle/>
          <a:p>
            <a:pPr marL="0" indent="0">
              <a:buNone/>
            </a:pPr>
            <a:r>
              <a:rPr lang="en-US" sz="1500" b="1" dirty="0">
                <a:solidFill>
                  <a:srgbClr val="E31B23"/>
                </a:solidFill>
              </a:rPr>
              <a:t>01</a:t>
            </a:r>
            <a:endParaRPr lang="en-US" sz="1500" dirty="0"/>
          </a:p>
        </p:txBody>
      </p:sp>
      <p:sp>
        <p:nvSpPr>
          <p:cNvPr id="12" name="Text 9"/>
          <p:cNvSpPr/>
          <p:nvPr/>
        </p:nvSpPr>
        <p:spPr>
          <a:xfrm>
            <a:off x="822960" y="3401568"/>
            <a:ext cx="2084832" cy="256032"/>
          </a:xfrm>
          <a:prstGeom prst="rect">
            <a:avLst/>
          </a:prstGeom>
          <a:noFill/>
          <a:ln/>
        </p:spPr>
        <p:txBody>
          <a:bodyPr wrap="square" lIns="0" tIns="0" rIns="0" bIns="0" rtlCol="0" anchor="ctr">
            <a:normAutofit/>
          </a:bodyPr>
          <a:lstStyle/>
          <a:p>
            <a:pPr marL="0" indent="0">
              <a:buNone/>
            </a:pPr>
            <a:r>
              <a:rPr lang="en-US" sz="1500" b="1" dirty="0">
                <a:solidFill>
                  <a:srgbClr val="FFFFFF"/>
                </a:solidFill>
              </a:rPr>
              <a:t>Select</a:t>
            </a:r>
            <a:endParaRPr lang="en-US" sz="1500" dirty="0"/>
          </a:p>
        </p:txBody>
      </p:sp>
      <p:sp>
        <p:nvSpPr>
          <p:cNvPr id="13" name="Text 10"/>
          <p:cNvSpPr/>
          <p:nvPr/>
        </p:nvSpPr>
        <p:spPr>
          <a:xfrm>
            <a:off x="822960" y="3822192"/>
            <a:ext cx="2084832" cy="512064"/>
          </a:xfrm>
          <a:prstGeom prst="rect">
            <a:avLst/>
          </a:prstGeom>
          <a:noFill/>
          <a:ln/>
        </p:spPr>
        <p:txBody>
          <a:bodyPr wrap="square" lIns="0" tIns="0" rIns="0" bIns="0" rtlCol="0" anchor="ctr">
            <a:normAutofit/>
          </a:bodyPr>
          <a:lstStyle/>
          <a:p>
            <a:pPr marL="0" indent="0">
              <a:buNone/>
            </a:pPr>
            <a:r>
              <a:rPr lang="en-US" sz="960" dirty="0">
                <a:solidFill>
                  <a:srgbClr val="F4F4F4"/>
                </a:solidFill>
              </a:rPr>
              <a:t>Work where HVDG can add real delivery value and align with capable clients and supply chain partners.</a:t>
            </a:r>
            <a:endParaRPr lang="en-US" sz="960" dirty="0"/>
          </a:p>
        </p:txBody>
      </p:sp>
      <p:sp>
        <p:nvSpPr>
          <p:cNvPr id="14" name="Shape 11"/>
          <p:cNvSpPr/>
          <p:nvPr/>
        </p:nvSpPr>
        <p:spPr>
          <a:xfrm>
            <a:off x="3538728" y="2816352"/>
            <a:ext cx="2468880" cy="1828800"/>
          </a:xfrm>
          <a:prstGeom prst="roundRect">
            <a:avLst>
              <a:gd name="adj" fmla="val 6000"/>
            </a:avLst>
          </a:prstGeom>
          <a:solidFill>
            <a:srgbClr val="101820"/>
          </a:solidFill>
          <a:ln w="15240">
            <a:solidFill>
              <a:srgbClr val="E31B23">
                <a:alpha val="82000"/>
              </a:srgbClr>
            </a:solidFill>
            <a:prstDash val="solid"/>
          </a:ln>
          <a:effectLst>
            <a:outerShdw blurRad="38100" dist="25400" dir="2700000" algn="bl" rotWithShape="0">
              <a:srgbClr val="000000">
                <a:alpha val="25000"/>
              </a:srgbClr>
            </a:outerShdw>
          </a:effectLst>
        </p:spPr>
        <p:txBody>
          <a:bodyPr/>
          <a:lstStyle/>
          <a:p>
            <a:endParaRPr lang="en-GB"/>
          </a:p>
        </p:txBody>
      </p:sp>
      <p:sp>
        <p:nvSpPr>
          <p:cNvPr id="15" name="Text 12"/>
          <p:cNvSpPr/>
          <p:nvPr/>
        </p:nvSpPr>
        <p:spPr>
          <a:xfrm>
            <a:off x="3703320" y="2999232"/>
            <a:ext cx="502920" cy="228600"/>
          </a:xfrm>
          <a:prstGeom prst="rect">
            <a:avLst/>
          </a:prstGeom>
          <a:noFill/>
          <a:ln/>
        </p:spPr>
        <p:txBody>
          <a:bodyPr wrap="square" lIns="0" tIns="0" rIns="0" bIns="0" rtlCol="0" anchor="ctr"/>
          <a:lstStyle/>
          <a:p>
            <a:pPr marL="0" indent="0">
              <a:buNone/>
            </a:pPr>
            <a:r>
              <a:rPr lang="en-US" sz="1500" b="1" dirty="0">
                <a:solidFill>
                  <a:srgbClr val="E31B23"/>
                </a:solidFill>
              </a:rPr>
              <a:t>02</a:t>
            </a:r>
            <a:endParaRPr lang="en-US" sz="1500" dirty="0"/>
          </a:p>
        </p:txBody>
      </p:sp>
      <p:sp>
        <p:nvSpPr>
          <p:cNvPr id="16" name="Text 13"/>
          <p:cNvSpPr/>
          <p:nvPr/>
        </p:nvSpPr>
        <p:spPr>
          <a:xfrm>
            <a:off x="3703320" y="3401568"/>
            <a:ext cx="2084832" cy="256032"/>
          </a:xfrm>
          <a:prstGeom prst="rect">
            <a:avLst/>
          </a:prstGeom>
          <a:noFill/>
          <a:ln/>
        </p:spPr>
        <p:txBody>
          <a:bodyPr wrap="square" lIns="0" tIns="0" rIns="0" bIns="0" rtlCol="0" anchor="ctr">
            <a:normAutofit/>
          </a:bodyPr>
          <a:lstStyle/>
          <a:p>
            <a:pPr marL="0" indent="0">
              <a:buNone/>
            </a:pPr>
            <a:r>
              <a:rPr lang="en-US" sz="1500" b="1" dirty="0">
                <a:solidFill>
                  <a:srgbClr val="FFFFFF"/>
                </a:solidFill>
              </a:rPr>
              <a:t>Build the team</a:t>
            </a:r>
            <a:endParaRPr lang="en-US" sz="1500" dirty="0"/>
          </a:p>
        </p:txBody>
      </p:sp>
      <p:sp>
        <p:nvSpPr>
          <p:cNvPr id="17" name="Text 14"/>
          <p:cNvSpPr/>
          <p:nvPr/>
        </p:nvSpPr>
        <p:spPr>
          <a:xfrm>
            <a:off x="3703320" y="3822192"/>
            <a:ext cx="2084832" cy="512064"/>
          </a:xfrm>
          <a:prstGeom prst="rect">
            <a:avLst/>
          </a:prstGeom>
          <a:noFill/>
          <a:ln/>
        </p:spPr>
        <p:txBody>
          <a:bodyPr wrap="square" lIns="0" tIns="0" rIns="0" bIns="0" rtlCol="0" anchor="ctr">
            <a:normAutofit/>
          </a:bodyPr>
          <a:lstStyle/>
          <a:p>
            <a:pPr marL="0" indent="0">
              <a:buNone/>
            </a:pPr>
            <a:r>
              <a:rPr lang="en-US" sz="960" dirty="0">
                <a:solidFill>
                  <a:srgbClr val="F4F4F4"/>
                </a:solidFill>
              </a:rPr>
              <a:t>Put the right leadership, engineering, project, site and commissioning people around the project.</a:t>
            </a:r>
            <a:endParaRPr lang="en-US" sz="960" dirty="0"/>
          </a:p>
        </p:txBody>
      </p:sp>
      <p:sp>
        <p:nvSpPr>
          <p:cNvPr id="18" name="Shape 15"/>
          <p:cNvSpPr/>
          <p:nvPr/>
        </p:nvSpPr>
        <p:spPr>
          <a:xfrm>
            <a:off x="6419088" y="2816352"/>
            <a:ext cx="2468880" cy="1828800"/>
          </a:xfrm>
          <a:prstGeom prst="roundRect">
            <a:avLst>
              <a:gd name="adj" fmla="val 6000"/>
            </a:avLst>
          </a:prstGeom>
          <a:solidFill>
            <a:srgbClr val="0B1E2D"/>
          </a:solidFill>
          <a:ln w="15240">
            <a:solidFill>
              <a:srgbClr val="E31B23">
                <a:alpha val="82000"/>
              </a:srgbClr>
            </a:solidFill>
            <a:prstDash val="solid"/>
          </a:ln>
          <a:effectLst>
            <a:outerShdw blurRad="38100" dist="25400" dir="2700000" algn="bl" rotWithShape="0">
              <a:srgbClr val="000000">
                <a:alpha val="25000"/>
              </a:srgbClr>
            </a:outerShdw>
          </a:effectLst>
        </p:spPr>
        <p:txBody>
          <a:bodyPr/>
          <a:lstStyle/>
          <a:p>
            <a:endParaRPr lang="en-GB"/>
          </a:p>
        </p:txBody>
      </p:sp>
      <p:sp>
        <p:nvSpPr>
          <p:cNvPr id="19" name="Text 16"/>
          <p:cNvSpPr/>
          <p:nvPr/>
        </p:nvSpPr>
        <p:spPr>
          <a:xfrm>
            <a:off x="6583680" y="2999232"/>
            <a:ext cx="502920" cy="228600"/>
          </a:xfrm>
          <a:prstGeom prst="rect">
            <a:avLst/>
          </a:prstGeom>
          <a:noFill/>
          <a:ln/>
        </p:spPr>
        <p:txBody>
          <a:bodyPr wrap="square" lIns="0" tIns="0" rIns="0" bIns="0" rtlCol="0" anchor="ctr"/>
          <a:lstStyle/>
          <a:p>
            <a:pPr marL="0" indent="0">
              <a:buNone/>
            </a:pPr>
            <a:r>
              <a:rPr lang="en-US" sz="1500" b="1" dirty="0">
                <a:solidFill>
                  <a:srgbClr val="E31B23"/>
                </a:solidFill>
              </a:rPr>
              <a:t>03</a:t>
            </a:r>
            <a:endParaRPr lang="en-US" sz="1500" dirty="0"/>
          </a:p>
        </p:txBody>
      </p:sp>
      <p:sp>
        <p:nvSpPr>
          <p:cNvPr id="20" name="Text 17"/>
          <p:cNvSpPr/>
          <p:nvPr/>
        </p:nvSpPr>
        <p:spPr>
          <a:xfrm>
            <a:off x="6583680" y="3401568"/>
            <a:ext cx="2084832" cy="256032"/>
          </a:xfrm>
          <a:prstGeom prst="rect">
            <a:avLst/>
          </a:prstGeom>
          <a:noFill/>
          <a:ln/>
        </p:spPr>
        <p:txBody>
          <a:bodyPr wrap="square" lIns="0" tIns="0" rIns="0" bIns="0" rtlCol="0" anchor="ctr">
            <a:normAutofit/>
          </a:bodyPr>
          <a:lstStyle/>
          <a:p>
            <a:pPr marL="0" indent="0">
              <a:buNone/>
            </a:pPr>
            <a:r>
              <a:rPr lang="en-US" sz="1500" b="1" dirty="0">
                <a:solidFill>
                  <a:srgbClr val="FFFFFF"/>
                </a:solidFill>
              </a:rPr>
              <a:t>Drive delivery</a:t>
            </a:r>
            <a:endParaRPr lang="en-US" sz="1500" dirty="0"/>
          </a:p>
        </p:txBody>
      </p:sp>
      <p:sp>
        <p:nvSpPr>
          <p:cNvPr id="21" name="Text 18"/>
          <p:cNvSpPr/>
          <p:nvPr/>
        </p:nvSpPr>
        <p:spPr>
          <a:xfrm>
            <a:off x="6583680" y="3822192"/>
            <a:ext cx="2084832" cy="512064"/>
          </a:xfrm>
          <a:prstGeom prst="rect">
            <a:avLst/>
          </a:prstGeom>
          <a:noFill/>
          <a:ln/>
        </p:spPr>
        <p:txBody>
          <a:bodyPr wrap="square" lIns="0" tIns="0" rIns="0" bIns="0" rtlCol="0" anchor="ctr">
            <a:normAutofit/>
          </a:bodyPr>
          <a:lstStyle/>
          <a:p>
            <a:pPr marL="0" indent="0">
              <a:buNone/>
            </a:pPr>
            <a:r>
              <a:rPr lang="en-US" sz="960" dirty="0">
                <a:solidFill>
                  <a:srgbClr val="F4F4F4"/>
                </a:solidFill>
              </a:rPr>
              <a:t>Set clear ownership, workload, communication routines and programme discipline from day one.</a:t>
            </a:r>
            <a:endParaRPr lang="en-US" sz="960" dirty="0"/>
          </a:p>
        </p:txBody>
      </p:sp>
      <p:sp>
        <p:nvSpPr>
          <p:cNvPr id="22" name="Shape 19"/>
          <p:cNvSpPr/>
          <p:nvPr/>
        </p:nvSpPr>
        <p:spPr>
          <a:xfrm>
            <a:off x="9299448" y="2816352"/>
            <a:ext cx="2468880" cy="1828800"/>
          </a:xfrm>
          <a:prstGeom prst="roundRect">
            <a:avLst>
              <a:gd name="adj" fmla="val 6000"/>
            </a:avLst>
          </a:prstGeom>
          <a:solidFill>
            <a:srgbClr val="101820"/>
          </a:solidFill>
          <a:ln w="15240">
            <a:solidFill>
              <a:srgbClr val="E31B23">
                <a:alpha val="82000"/>
              </a:srgbClr>
            </a:solidFill>
            <a:prstDash val="solid"/>
          </a:ln>
          <a:effectLst>
            <a:outerShdw blurRad="38100" dist="25400" dir="2700000" algn="bl" rotWithShape="0">
              <a:srgbClr val="000000">
                <a:alpha val="25000"/>
              </a:srgbClr>
            </a:outerShdw>
          </a:effectLst>
        </p:spPr>
        <p:txBody>
          <a:bodyPr/>
          <a:lstStyle/>
          <a:p>
            <a:endParaRPr lang="en-GB"/>
          </a:p>
        </p:txBody>
      </p:sp>
      <p:sp>
        <p:nvSpPr>
          <p:cNvPr id="23" name="Text 20"/>
          <p:cNvSpPr/>
          <p:nvPr/>
        </p:nvSpPr>
        <p:spPr>
          <a:xfrm>
            <a:off x="9464040" y="2999232"/>
            <a:ext cx="502920" cy="228600"/>
          </a:xfrm>
          <a:prstGeom prst="rect">
            <a:avLst/>
          </a:prstGeom>
          <a:noFill/>
          <a:ln/>
        </p:spPr>
        <p:txBody>
          <a:bodyPr wrap="square" lIns="0" tIns="0" rIns="0" bIns="0" rtlCol="0" anchor="ctr"/>
          <a:lstStyle/>
          <a:p>
            <a:pPr marL="0" indent="0">
              <a:buNone/>
            </a:pPr>
            <a:r>
              <a:rPr lang="en-US" sz="1500" b="1" dirty="0">
                <a:solidFill>
                  <a:srgbClr val="E31B23"/>
                </a:solidFill>
              </a:rPr>
              <a:t>04</a:t>
            </a:r>
            <a:endParaRPr lang="en-US" sz="1500" dirty="0"/>
          </a:p>
        </p:txBody>
      </p:sp>
      <p:sp>
        <p:nvSpPr>
          <p:cNvPr id="24" name="Text 21"/>
          <p:cNvSpPr/>
          <p:nvPr/>
        </p:nvSpPr>
        <p:spPr>
          <a:xfrm>
            <a:off x="9464040" y="3401568"/>
            <a:ext cx="2084832" cy="256032"/>
          </a:xfrm>
          <a:prstGeom prst="rect">
            <a:avLst/>
          </a:prstGeom>
          <a:noFill/>
          <a:ln/>
        </p:spPr>
        <p:txBody>
          <a:bodyPr wrap="square" lIns="0" tIns="0" rIns="0" bIns="0" rtlCol="0" anchor="ctr">
            <a:normAutofit/>
          </a:bodyPr>
          <a:lstStyle/>
          <a:p>
            <a:pPr marL="0" indent="0">
              <a:buNone/>
            </a:pPr>
            <a:r>
              <a:rPr lang="en-US" sz="1500" b="1" dirty="0">
                <a:solidFill>
                  <a:srgbClr val="FFFFFF"/>
                </a:solidFill>
              </a:rPr>
              <a:t>Energise well</a:t>
            </a:r>
            <a:endParaRPr lang="en-US" sz="1500" dirty="0"/>
          </a:p>
        </p:txBody>
      </p:sp>
      <p:sp>
        <p:nvSpPr>
          <p:cNvPr id="25" name="Text 22"/>
          <p:cNvSpPr/>
          <p:nvPr/>
        </p:nvSpPr>
        <p:spPr>
          <a:xfrm>
            <a:off x="9464040" y="3822192"/>
            <a:ext cx="2084832" cy="512064"/>
          </a:xfrm>
          <a:prstGeom prst="rect">
            <a:avLst/>
          </a:prstGeom>
          <a:noFill/>
          <a:ln/>
        </p:spPr>
        <p:txBody>
          <a:bodyPr wrap="square" lIns="0" tIns="0" rIns="0" bIns="0" rtlCol="0" anchor="ctr">
            <a:normAutofit/>
          </a:bodyPr>
          <a:lstStyle/>
          <a:p>
            <a:pPr marL="0" indent="0">
              <a:buNone/>
            </a:pPr>
            <a:r>
              <a:rPr lang="en-US" sz="960" dirty="0">
                <a:solidFill>
                  <a:srgbClr val="F4F4F4"/>
                </a:solidFill>
              </a:rPr>
              <a:t>Treat energisation as the project outcome, not a final administrative milestone.</a:t>
            </a:r>
            <a:endParaRPr lang="en-US" sz="960" dirty="0"/>
          </a:p>
        </p:txBody>
      </p:sp>
      <p:sp>
        <p:nvSpPr>
          <p:cNvPr id="26" name="Text 23"/>
          <p:cNvSpPr/>
          <p:nvPr/>
        </p:nvSpPr>
        <p:spPr>
          <a:xfrm>
            <a:off x="502920" y="5669280"/>
            <a:ext cx="10698480" cy="274320"/>
          </a:xfrm>
          <a:prstGeom prst="rect">
            <a:avLst/>
          </a:prstGeom>
          <a:noFill/>
          <a:ln/>
        </p:spPr>
        <p:txBody>
          <a:bodyPr wrap="square" lIns="0" tIns="0" rIns="0" bIns="0" rtlCol="0" anchor="ctr"/>
          <a:lstStyle/>
          <a:p>
            <a:pPr marL="0" indent="0">
              <a:buNone/>
            </a:pPr>
            <a:r>
              <a:rPr lang="en-US" sz="1700" b="1" dirty="0">
                <a:solidFill>
                  <a:srgbClr val="FFFFFF"/>
                </a:solidFill>
              </a:rPr>
              <a:t>High performing teams are not an accident. They are selected, led and protected.</a:t>
            </a:r>
            <a:endParaRPr lang="en-US" sz="1700" dirty="0"/>
          </a:p>
        </p:txBody>
      </p:sp>
      <p:pic>
        <p:nvPicPr>
          <p:cNvPr id="28" name="Picture 27">
            <a:extLst>
              <a:ext uri="{FF2B5EF4-FFF2-40B4-BE49-F238E27FC236}">
                <a16:creationId xmlns:a16="http://schemas.microsoft.com/office/drawing/2014/main" id="{3BCE23A6-5201-0601-BD59-DC50B4B69043}"/>
              </a:ext>
            </a:extLst>
          </p:cNvPr>
          <p:cNvPicPr>
            <a:picLocks noChangeAspect="1"/>
          </p:cNvPicPr>
          <p:nvPr/>
        </p:nvPicPr>
        <p:blipFill>
          <a:blip r:embed="rId3"/>
          <a:stretch>
            <a:fillRect/>
          </a:stretch>
        </p:blipFill>
        <p:spPr>
          <a:xfrm>
            <a:off x="502919" y="320040"/>
            <a:ext cx="774259" cy="26824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05070A"/>
        </a:solidFill>
        <a:effectLst/>
      </p:bgPr>
    </p:bg>
    <p:spTree>
      <p:nvGrpSpPr>
        <p:cNvPr id="1" name=""/>
        <p:cNvGrpSpPr/>
        <p:nvPr/>
      </p:nvGrpSpPr>
      <p:grpSpPr>
        <a:xfrm>
          <a:off x="0" y="0"/>
          <a:ext cx="1" cy="1"/>
          <a:chOff x="0" y="0"/>
          <a:chExt cx="1" cy="1"/>
        </a:xfrm>
      </p:grpSpPr>
      <p:pic>
        <p:nvPicPr>
          <p:cNvPr id="2" name="Image 0" descr="/mnt/data/hvdg_extract/ppt/media/image1.png"/>
          <p:cNvPicPr>
            <a:picLocks noChangeAspect="1"/>
          </p:cNvPicPr>
          <p:nvPr/>
        </p:nvPicPr>
        <p:blipFill>
          <a:blip r:embed="rId3"/>
          <a:srcRect t="8000" b="76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5070A">
              <a:alpha val="42000"/>
            </a:srgbClr>
          </a:solidFill>
          <a:ln w="12700">
            <a:solidFill>
              <a:srgbClr val="333333">
                <a:alpha val="0"/>
              </a:srgbClr>
            </a:solidFill>
            <a:prstDash val="solid"/>
          </a:ln>
        </p:spPr>
        <p:txBody>
          <a:bodyPr/>
          <a:lstStyle/>
          <a:p>
            <a:endParaRPr lang="en-GB"/>
          </a:p>
        </p:txBody>
      </p:sp>
      <p:sp>
        <p:nvSpPr>
          <p:cNvPr id="4" name="Shape 1"/>
          <p:cNvSpPr/>
          <p:nvPr/>
        </p:nvSpPr>
        <p:spPr>
          <a:xfrm>
            <a:off x="0" y="0"/>
            <a:ext cx="12191695" cy="6858000"/>
          </a:xfrm>
          <a:prstGeom prst="rect">
            <a:avLst/>
          </a:prstGeom>
          <a:solidFill>
            <a:srgbClr val="000000">
              <a:alpha val="18000"/>
            </a:srgbClr>
          </a:solidFill>
          <a:ln w="12700">
            <a:solidFill>
              <a:srgbClr val="333333">
                <a:alpha val="0"/>
              </a:srgbClr>
            </a:solidFill>
            <a:prstDash val="solid"/>
          </a:ln>
        </p:spPr>
        <p:txBody>
          <a:bodyPr/>
          <a:lstStyle/>
          <a:p>
            <a:endParaRPr lang="en-GB"/>
          </a:p>
        </p:txBody>
      </p:sp>
      <p:sp>
        <p:nvSpPr>
          <p:cNvPr id="5" name="Shape 2"/>
          <p:cNvSpPr/>
          <p:nvPr/>
        </p:nvSpPr>
        <p:spPr>
          <a:xfrm>
            <a:off x="0" y="6565392"/>
            <a:ext cx="12191695" cy="36576"/>
          </a:xfrm>
          <a:prstGeom prst="rect">
            <a:avLst/>
          </a:prstGeom>
          <a:solidFill>
            <a:srgbClr val="E31B23"/>
          </a:solidFill>
          <a:ln w="12700">
            <a:solidFill>
              <a:srgbClr val="333333">
                <a:alpha val="0"/>
              </a:srgbClr>
            </a:solidFill>
            <a:prstDash val="solid"/>
          </a:ln>
        </p:spPr>
        <p:txBody>
          <a:bodyPr/>
          <a:lstStyle/>
          <a:p>
            <a:endParaRPr lang="en-GB"/>
          </a:p>
        </p:txBody>
      </p:sp>
      <p:sp>
        <p:nvSpPr>
          <p:cNvPr id="7" name="Text 3"/>
          <p:cNvSpPr/>
          <p:nvPr/>
        </p:nvSpPr>
        <p:spPr>
          <a:xfrm>
            <a:off x="502920" y="1188720"/>
            <a:ext cx="4572000" cy="164592"/>
          </a:xfrm>
          <a:prstGeom prst="rect">
            <a:avLst/>
          </a:prstGeom>
          <a:noFill/>
          <a:ln/>
        </p:spPr>
        <p:txBody>
          <a:bodyPr wrap="square" lIns="0" tIns="0" rIns="0" bIns="0" rtlCol="0" anchor="ctr"/>
          <a:lstStyle/>
          <a:p>
            <a:pPr marL="0" indent="0">
              <a:buNone/>
            </a:pPr>
            <a:r>
              <a:rPr lang="en-US" sz="800" b="1" dirty="0">
                <a:solidFill>
                  <a:srgbClr val="E31B23"/>
                </a:solidFill>
                <a:latin typeface="Aptos" pitchFamily="34" charset="0"/>
                <a:ea typeface="Aptos" pitchFamily="34" charset="-122"/>
                <a:cs typeface="Aptos" pitchFamily="34" charset="-120"/>
              </a:rPr>
              <a:t>WHY CLIENTS CHOOSE HVDG</a:t>
            </a:r>
            <a:endParaRPr lang="en-US" sz="800" dirty="0"/>
          </a:p>
        </p:txBody>
      </p:sp>
      <p:sp>
        <p:nvSpPr>
          <p:cNvPr id="8" name="Text 4"/>
          <p:cNvSpPr/>
          <p:nvPr/>
        </p:nvSpPr>
        <p:spPr>
          <a:xfrm>
            <a:off x="502920" y="1353312"/>
            <a:ext cx="6583680" cy="502920"/>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Aptos Display" pitchFamily="34" charset="0"/>
                <a:ea typeface="Aptos Display" pitchFamily="34" charset="-122"/>
                <a:cs typeface="Aptos Display" pitchFamily="34" charset="-120"/>
              </a:rPr>
              <a:t>Confidence Under Pressure</a:t>
            </a:r>
            <a:endParaRPr lang="en-US" sz="2600" dirty="0"/>
          </a:p>
        </p:txBody>
      </p:sp>
      <p:sp>
        <p:nvSpPr>
          <p:cNvPr id="9" name="Shape 5"/>
          <p:cNvSpPr/>
          <p:nvPr/>
        </p:nvSpPr>
        <p:spPr>
          <a:xfrm>
            <a:off x="502920" y="1993392"/>
            <a:ext cx="822960" cy="45720"/>
          </a:xfrm>
          <a:prstGeom prst="rect">
            <a:avLst/>
          </a:prstGeom>
          <a:solidFill>
            <a:srgbClr val="E31B23"/>
          </a:solidFill>
          <a:ln w="12700">
            <a:solidFill>
              <a:srgbClr val="333333">
                <a:alpha val="0"/>
              </a:srgbClr>
            </a:solidFill>
            <a:prstDash val="solid"/>
          </a:ln>
        </p:spPr>
        <p:txBody>
          <a:bodyPr/>
          <a:lstStyle/>
          <a:p>
            <a:endParaRPr lang="en-GB"/>
          </a:p>
        </p:txBody>
      </p:sp>
      <p:sp>
        <p:nvSpPr>
          <p:cNvPr id="10" name="Text 6"/>
          <p:cNvSpPr/>
          <p:nvPr/>
        </p:nvSpPr>
        <p:spPr>
          <a:xfrm>
            <a:off x="502919" y="2212848"/>
            <a:ext cx="10382331" cy="502920"/>
          </a:xfrm>
          <a:prstGeom prst="rect">
            <a:avLst/>
          </a:prstGeom>
          <a:noFill/>
          <a:ln/>
        </p:spPr>
        <p:txBody>
          <a:bodyPr wrap="square" lIns="0" tIns="0" rIns="0" bIns="0" rtlCol="0" anchor="ctr">
            <a:normAutofit/>
          </a:bodyPr>
          <a:lstStyle/>
          <a:p>
            <a:pPr marL="0" indent="0">
              <a:buNone/>
            </a:pPr>
            <a:r>
              <a:rPr lang="en-US" sz="1450" b="1" dirty="0">
                <a:solidFill>
                  <a:srgbClr val="F4F4F4"/>
                </a:solidFill>
              </a:rPr>
              <a:t>A client-facing contractor that sells certainty, control and senior ownership from the first meeting to the final energisation.</a:t>
            </a:r>
            <a:endParaRPr lang="en-US" sz="1450" dirty="0"/>
          </a:p>
        </p:txBody>
      </p:sp>
      <p:sp>
        <p:nvSpPr>
          <p:cNvPr id="11" name="Shape 7"/>
          <p:cNvSpPr/>
          <p:nvPr/>
        </p:nvSpPr>
        <p:spPr>
          <a:xfrm>
            <a:off x="713232" y="2779776"/>
            <a:ext cx="228600" cy="228600"/>
          </a:xfrm>
          <a:prstGeom prst="ellipse">
            <a:avLst/>
          </a:prstGeom>
          <a:solidFill>
            <a:srgbClr val="E31B23"/>
          </a:solidFill>
          <a:ln w="12700">
            <a:solidFill>
              <a:srgbClr val="333333">
                <a:alpha val="0"/>
              </a:srgbClr>
            </a:solidFill>
            <a:prstDash val="solid"/>
          </a:ln>
        </p:spPr>
        <p:txBody>
          <a:bodyPr/>
          <a:lstStyle/>
          <a:p>
            <a:endParaRPr lang="en-GB"/>
          </a:p>
        </p:txBody>
      </p:sp>
      <p:sp>
        <p:nvSpPr>
          <p:cNvPr id="12" name="Text 8"/>
          <p:cNvSpPr/>
          <p:nvPr/>
        </p:nvSpPr>
        <p:spPr>
          <a:xfrm>
            <a:off x="1097280" y="2743200"/>
            <a:ext cx="1874520" cy="182880"/>
          </a:xfrm>
          <a:prstGeom prst="rect">
            <a:avLst/>
          </a:prstGeom>
          <a:noFill/>
          <a:ln/>
        </p:spPr>
        <p:txBody>
          <a:bodyPr wrap="square" lIns="0" tIns="0" rIns="0" bIns="0" rtlCol="0" anchor="ctr">
            <a:normAutofit/>
          </a:bodyPr>
          <a:lstStyle/>
          <a:p>
            <a:pPr marL="0" indent="0">
              <a:buNone/>
            </a:pPr>
            <a:r>
              <a:rPr lang="en-US" sz="1150" b="1" dirty="0">
                <a:solidFill>
                  <a:srgbClr val="FFFFFF"/>
                </a:solidFill>
              </a:rPr>
              <a:t>Founder Led Delivery</a:t>
            </a:r>
            <a:endParaRPr lang="en-US" sz="1150" dirty="0"/>
          </a:p>
        </p:txBody>
      </p:sp>
      <p:sp>
        <p:nvSpPr>
          <p:cNvPr id="13" name="Text 9"/>
          <p:cNvSpPr/>
          <p:nvPr/>
        </p:nvSpPr>
        <p:spPr>
          <a:xfrm>
            <a:off x="3044952" y="2743200"/>
            <a:ext cx="2743200" cy="201168"/>
          </a:xfrm>
          <a:prstGeom prst="rect">
            <a:avLst/>
          </a:prstGeom>
          <a:noFill/>
          <a:ln/>
        </p:spPr>
        <p:txBody>
          <a:bodyPr wrap="square" lIns="0" tIns="0" rIns="0" bIns="0" rtlCol="0" anchor="ctr">
            <a:noAutofit/>
          </a:bodyPr>
          <a:lstStyle/>
          <a:p>
            <a:pPr marL="0" indent="0">
              <a:buNone/>
            </a:pPr>
            <a:r>
              <a:rPr lang="en-US" sz="1100" dirty="0">
                <a:solidFill>
                  <a:srgbClr val="F4F4F4"/>
                </a:solidFill>
              </a:rPr>
              <a:t>Senior experience and decision making close to the project, not hidden behind layers.</a:t>
            </a:r>
            <a:endParaRPr lang="en-US" sz="1100" dirty="0"/>
          </a:p>
        </p:txBody>
      </p:sp>
      <p:sp>
        <p:nvSpPr>
          <p:cNvPr id="14" name="Shape 10"/>
          <p:cNvSpPr/>
          <p:nvPr/>
        </p:nvSpPr>
        <p:spPr>
          <a:xfrm>
            <a:off x="6153912" y="2779776"/>
            <a:ext cx="228600" cy="228600"/>
          </a:xfrm>
          <a:prstGeom prst="ellipse">
            <a:avLst/>
          </a:prstGeom>
          <a:solidFill>
            <a:srgbClr val="E31B23"/>
          </a:solidFill>
          <a:ln w="12700">
            <a:solidFill>
              <a:srgbClr val="333333">
                <a:alpha val="0"/>
              </a:srgbClr>
            </a:solidFill>
            <a:prstDash val="solid"/>
          </a:ln>
        </p:spPr>
        <p:txBody>
          <a:bodyPr/>
          <a:lstStyle/>
          <a:p>
            <a:endParaRPr lang="en-GB"/>
          </a:p>
        </p:txBody>
      </p:sp>
      <p:sp>
        <p:nvSpPr>
          <p:cNvPr id="15" name="Text 11"/>
          <p:cNvSpPr/>
          <p:nvPr/>
        </p:nvSpPr>
        <p:spPr>
          <a:xfrm>
            <a:off x="6537960" y="2743200"/>
            <a:ext cx="1874520" cy="182880"/>
          </a:xfrm>
          <a:prstGeom prst="rect">
            <a:avLst/>
          </a:prstGeom>
          <a:noFill/>
          <a:ln/>
        </p:spPr>
        <p:txBody>
          <a:bodyPr wrap="square" lIns="0" tIns="0" rIns="0" bIns="0" rtlCol="0" anchor="ctr">
            <a:normAutofit/>
          </a:bodyPr>
          <a:lstStyle/>
          <a:p>
            <a:pPr marL="0" indent="0">
              <a:buNone/>
            </a:pPr>
            <a:r>
              <a:rPr lang="en-US" sz="1150" b="1" dirty="0">
                <a:solidFill>
                  <a:srgbClr val="FFFFFF"/>
                </a:solidFill>
              </a:rPr>
              <a:t>Proven Project History</a:t>
            </a:r>
            <a:endParaRPr lang="en-US" sz="1150" dirty="0"/>
          </a:p>
        </p:txBody>
      </p:sp>
      <p:sp>
        <p:nvSpPr>
          <p:cNvPr id="16" name="Text 12"/>
          <p:cNvSpPr/>
          <p:nvPr/>
        </p:nvSpPr>
        <p:spPr>
          <a:xfrm>
            <a:off x="8485632" y="2743200"/>
            <a:ext cx="2743200" cy="201168"/>
          </a:xfrm>
          <a:prstGeom prst="rect">
            <a:avLst/>
          </a:prstGeom>
          <a:noFill/>
          <a:ln/>
        </p:spPr>
        <p:txBody>
          <a:bodyPr wrap="square" lIns="0" tIns="0" rIns="0" bIns="0" rtlCol="0" anchor="ctr">
            <a:noAutofit/>
          </a:bodyPr>
          <a:lstStyle/>
          <a:p>
            <a:pPr marL="0" indent="0">
              <a:buNone/>
            </a:pPr>
            <a:r>
              <a:rPr lang="en-US" sz="1100" dirty="0">
                <a:solidFill>
                  <a:srgbClr val="F4F4F4"/>
                </a:solidFill>
              </a:rPr>
              <a:t>40+ years across complex HV, grid and renewable infrastructure delivery.</a:t>
            </a:r>
            <a:endParaRPr lang="en-US" sz="1100" dirty="0"/>
          </a:p>
        </p:txBody>
      </p:sp>
      <p:sp>
        <p:nvSpPr>
          <p:cNvPr id="17" name="Shape 13"/>
          <p:cNvSpPr/>
          <p:nvPr/>
        </p:nvSpPr>
        <p:spPr>
          <a:xfrm>
            <a:off x="713232" y="3584448"/>
            <a:ext cx="228600" cy="228600"/>
          </a:xfrm>
          <a:prstGeom prst="ellipse">
            <a:avLst/>
          </a:prstGeom>
          <a:solidFill>
            <a:srgbClr val="E31B23"/>
          </a:solidFill>
          <a:ln w="12700">
            <a:solidFill>
              <a:srgbClr val="333333">
                <a:alpha val="0"/>
              </a:srgbClr>
            </a:solidFill>
            <a:prstDash val="solid"/>
          </a:ln>
        </p:spPr>
        <p:txBody>
          <a:bodyPr/>
          <a:lstStyle/>
          <a:p>
            <a:endParaRPr lang="en-GB"/>
          </a:p>
        </p:txBody>
      </p:sp>
      <p:sp>
        <p:nvSpPr>
          <p:cNvPr id="18" name="Text 14"/>
          <p:cNvSpPr/>
          <p:nvPr/>
        </p:nvSpPr>
        <p:spPr>
          <a:xfrm>
            <a:off x="1097280" y="3547872"/>
            <a:ext cx="1874520" cy="182880"/>
          </a:xfrm>
          <a:prstGeom prst="rect">
            <a:avLst/>
          </a:prstGeom>
          <a:noFill/>
          <a:ln/>
        </p:spPr>
        <p:txBody>
          <a:bodyPr wrap="square" lIns="0" tIns="0" rIns="0" bIns="0" rtlCol="0" anchor="ctr">
            <a:normAutofit/>
          </a:bodyPr>
          <a:lstStyle/>
          <a:p>
            <a:pPr marL="0" indent="0">
              <a:buNone/>
            </a:pPr>
            <a:r>
              <a:rPr lang="en-US" sz="1150" b="1" dirty="0">
                <a:solidFill>
                  <a:srgbClr val="FFFFFF"/>
                </a:solidFill>
              </a:rPr>
              <a:t>Full Accountability</a:t>
            </a:r>
            <a:endParaRPr lang="en-US" sz="1150" dirty="0"/>
          </a:p>
        </p:txBody>
      </p:sp>
      <p:sp>
        <p:nvSpPr>
          <p:cNvPr id="19" name="Text 15"/>
          <p:cNvSpPr/>
          <p:nvPr/>
        </p:nvSpPr>
        <p:spPr>
          <a:xfrm>
            <a:off x="3044952" y="3547872"/>
            <a:ext cx="2743200" cy="201168"/>
          </a:xfrm>
          <a:prstGeom prst="rect">
            <a:avLst/>
          </a:prstGeom>
          <a:noFill/>
          <a:ln/>
        </p:spPr>
        <p:txBody>
          <a:bodyPr wrap="square" lIns="0" tIns="0" rIns="0" bIns="0" rtlCol="0" anchor="ctr">
            <a:noAutofit/>
          </a:bodyPr>
          <a:lstStyle/>
          <a:p>
            <a:pPr marL="0" indent="0">
              <a:buNone/>
            </a:pPr>
            <a:r>
              <a:rPr lang="en-US" sz="1100" dirty="0">
                <a:solidFill>
                  <a:srgbClr val="F4F4F4"/>
                </a:solidFill>
              </a:rPr>
              <a:t>A turnkey contractor focused on programme, safety, quality and commercial outcomes.</a:t>
            </a:r>
            <a:endParaRPr lang="en-US" sz="1100" dirty="0"/>
          </a:p>
        </p:txBody>
      </p:sp>
      <p:sp>
        <p:nvSpPr>
          <p:cNvPr id="20" name="Shape 16"/>
          <p:cNvSpPr/>
          <p:nvPr/>
        </p:nvSpPr>
        <p:spPr>
          <a:xfrm>
            <a:off x="6153912" y="3584448"/>
            <a:ext cx="228600" cy="228600"/>
          </a:xfrm>
          <a:prstGeom prst="ellipse">
            <a:avLst/>
          </a:prstGeom>
          <a:solidFill>
            <a:srgbClr val="E31B23"/>
          </a:solidFill>
          <a:ln w="12700">
            <a:solidFill>
              <a:srgbClr val="333333">
                <a:alpha val="0"/>
              </a:srgbClr>
            </a:solidFill>
            <a:prstDash val="solid"/>
          </a:ln>
        </p:spPr>
        <p:txBody>
          <a:bodyPr/>
          <a:lstStyle/>
          <a:p>
            <a:endParaRPr lang="en-GB"/>
          </a:p>
        </p:txBody>
      </p:sp>
      <p:sp>
        <p:nvSpPr>
          <p:cNvPr id="21" name="Text 17"/>
          <p:cNvSpPr/>
          <p:nvPr/>
        </p:nvSpPr>
        <p:spPr>
          <a:xfrm>
            <a:off x="6537960" y="3547872"/>
            <a:ext cx="1874520" cy="182880"/>
          </a:xfrm>
          <a:prstGeom prst="rect">
            <a:avLst/>
          </a:prstGeom>
          <a:noFill/>
          <a:ln/>
        </p:spPr>
        <p:txBody>
          <a:bodyPr wrap="square" lIns="0" tIns="0" rIns="0" bIns="0" rtlCol="0" anchor="ctr">
            <a:normAutofit/>
          </a:bodyPr>
          <a:lstStyle/>
          <a:p>
            <a:pPr marL="0" indent="0">
              <a:buNone/>
            </a:pPr>
            <a:r>
              <a:rPr lang="en-US" sz="1150" b="1" dirty="0">
                <a:solidFill>
                  <a:srgbClr val="FFFFFF"/>
                </a:solidFill>
              </a:rPr>
              <a:t>People First</a:t>
            </a:r>
            <a:endParaRPr lang="en-US" sz="1150" dirty="0"/>
          </a:p>
        </p:txBody>
      </p:sp>
      <p:sp>
        <p:nvSpPr>
          <p:cNvPr id="22" name="Text 18"/>
          <p:cNvSpPr/>
          <p:nvPr/>
        </p:nvSpPr>
        <p:spPr>
          <a:xfrm>
            <a:off x="8485632" y="3547872"/>
            <a:ext cx="2743200" cy="201168"/>
          </a:xfrm>
          <a:prstGeom prst="rect">
            <a:avLst/>
          </a:prstGeom>
          <a:noFill/>
          <a:ln/>
        </p:spPr>
        <p:txBody>
          <a:bodyPr wrap="square" lIns="0" tIns="0" rIns="0" bIns="0" rtlCol="0" anchor="ctr">
            <a:noAutofit/>
          </a:bodyPr>
          <a:lstStyle/>
          <a:p>
            <a:pPr marL="0" indent="0">
              <a:buNone/>
            </a:pPr>
            <a:r>
              <a:rPr lang="en-US" sz="1100" dirty="0">
                <a:solidFill>
                  <a:srgbClr val="F4F4F4"/>
                </a:solidFill>
              </a:rPr>
              <a:t>Strong teams, straight communication and a culture built around high performing repeated delivery.</a:t>
            </a:r>
            <a:endParaRPr lang="en-US" sz="1100" dirty="0"/>
          </a:p>
        </p:txBody>
      </p:sp>
      <p:sp>
        <p:nvSpPr>
          <p:cNvPr id="23" name="Shape 19"/>
          <p:cNvSpPr/>
          <p:nvPr/>
        </p:nvSpPr>
        <p:spPr>
          <a:xfrm>
            <a:off x="713232" y="4389120"/>
            <a:ext cx="228600" cy="228600"/>
          </a:xfrm>
          <a:prstGeom prst="ellipse">
            <a:avLst/>
          </a:prstGeom>
          <a:solidFill>
            <a:srgbClr val="E31B23"/>
          </a:solidFill>
          <a:ln w="12700">
            <a:solidFill>
              <a:srgbClr val="333333">
                <a:alpha val="0"/>
              </a:srgbClr>
            </a:solidFill>
            <a:prstDash val="solid"/>
          </a:ln>
        </p:spPr>
        <p:txBody>
          <a:bodyPr/>
          <a:lstStyle/>
          <a:p>
            <a:endParaRPr lang="en-GB"/>
          </a:p>
        </p:txBody>
      </p:sp>
      <p:sp>
        <p:nvSpPr>
          <p:cNvPr id="24" name="Text 20"/>
          <p:cNvSpPr/>
          <p:nvPr/>
        </p:nvSpPr>
        <p:spPr>
          <a:xfrm>
            <a:off x="1097280" y="4352544"/>
            <a:ext cx="1874520" cy="182880"/>
          </a:xfrm>
          <a:prstGeom prst="rect">
            <a:avLst/>
          </a:prstGeom>
          <a:noFill/>
          <a:ln/>
        </p:spPr>
        <p:txBody>
          <a:bodyPr wrap="square" lIns="0" tIns="0" rIns="0" bIns="0" rtlCol="0" anchor="ctr">
            <a:normAutofit/>
          </a:bodyPr>
          <a:lstStyle/>
          <a:p>
            <a:pPr marL="0" indent="0">
              <a:buNone/>
            </a:pPr>
            <a:r>
              <a:rPr lang="en-US" sz="1150" b="1" dirty="0">
                <a:solidFill>
                  <a:srgbClr val="FFFFFF"/>
                </a:solidFill>
              </a:rPr>
              <a:t>Partner Mindset</a:t>
            </a:r>
            <a:endParaRPr lang="en-US" sz="1150" dirty="0"/>
          </a:p>
        </p:txBody>
      </p:sp>
      <p:sp>
        <p:nvSpPr>
          <p:cNvPr id="25" name="Text 21"/>
          <p:cNvSpPr/>
          <p:nvPr/>
        </p:nvSpPr>
        <p:spPr>
          <a:xfrm>
            <a:off x="3044952" y="4352544"/>
            <a:ext cx="2743200" cy="201168"/>
          </a:xfrm>
          <a:prstGeom prst="rect">
            <a:avLst/>
          </a:prstGeom>
          <a:noFill/>
          <a:ln/>
        </p:spPr>
        <p:txBody>
          <a:bodyPr wrap="square" lIns="0" tIns="0" rIns="0" bIns="0" rtlCol="0" anchor="ctr">
            <a:noAutofit/>
          </a:bodyPr>
          <a:lstStyle/>
          <a:p>
            <a:pPr marL="0" indent="0">
              <a:buNone/>
            </a:pPr>
            <a:r>
              <a:rPr lang="en-US" sz="1100" dirty="0">
                <a:solidFill>
                  <a:srgbClr val="F4F4F4"/>
                </a:solidFill>
              </a:rPr>
              <a:t>Collaborative with clients, DNOs, IDNOs, EPCs, developers and specialist suppliers.</a:t>
            </a:r>
            <a:endParaRPr lang="en-US" sz="1100" dirty="0"/>
          </a:p>
        </p:txBody>
      </p:sp>
      <p:sp>
        <p:nvSpPr>
          <p:cNvPr id="26" name="Shape 22"/>
          <p:cNvSpPr/>
          <p:nvPr/>
        </p:nvSpPr>
        <p:spPr>
          <a:xfrm>
            <a:off x="6153912" y="4389120"/>
            <a:ext cx="228600" cy="228600"/>
          </a:xfrm>
          <a:prstGeom prst="ellipse">
            <a:avLst/>
          </a:prstGeom>
          <a:solidFill>
            <a:srgbClr val="E31B23"/>
          </a:solidFill>
          <a:ln w="12700">
            <a:solidFill>
              <a:srgbClr val="333333">
                <a:alpha val="0"/>
              </a:srgbClr>
            </a:solidFill>
            <a:prstDash val="solid"/>
          </a:ln>
        </p:spPr>
        <p:txBody>
          <a:bodyPr/>
          <a:lstStyle/>
          <a:p>
            <a:endParaRPr lang="en-GB"/>
          </a:p>
        </p:txBody>
      </p:sp>
      <p:sp>
        <p:nvSpPr>
          <p:cNvPr id="27" name="Text 23"/>
          <p:cNvSpPr/>
          <p:nvPr/>
        </p:nvSpPr>
        <p:spPr>
          <a:xfrm>
            <a:off x="6537960" y="4352544"/>
            <a:ext cx="1874520" cy="182880"/>
          </a:xfrm>
          <a:prstGeom prst="rect">
            <a:avLst/>
          </a:prstGeom>
          <a:noFill/>
          <a:ln/>
        </p:spPr>
        <p:txBody>
          <a:bodyPr wrap="square" lIns="0" tIns="0" rIns="0" bIns="0" rtlCol="0" anchor="ctr">
            <a:normAutofit/>
          </a:bodyPr>
          <a:lstStyle/>
          <a:p>
            <a:pPr marL="0" indent="0">
              <a:buNone/>
            </a:pPr>
            <a:r>
              <a:rPr lang="en-US" sz="1150" b="1" dirty="0">
                <a:solidFill>
                  <a:srgbClr val="FFFFFF"/>
                </a:solidFill>
              </a:rPr>
              <a:t>Selective Focus</a:t>
            </a:r>
            <a:endParaRPr lang="en-US" sz="1150" dirty="0"/>
          </a:p>
        </p:txBody>
      </p:sp>
      <p:sp>
        <p:nvSpPr>
          <p:cNvPr id="28" name="Text 24"/>
          <p:cNvSpPr/>
          <p:nvPr/>
        </p:nvSpPr>
        <p:spPr>
          <a:xfrm>
            <a:off x="8485632" y="4352544"/>
            <a:ext cx="2743200" cy="201168"/>
          </a:xfrm>
          <a:prstGeom prst="rect">
            <a:avLst/>
          </a:prstGeom>
          <a:noFill/>
          <a:ln/>
        </p:spPr>
        <p:txBody>
          <a:bodyPr wrap="square" lIns="0" tIns="0" rIns="0" bIns="0" rtlCol="0" anchor="ctr">
            <a:noAutofit/>
          </a:bodyPr>
          <a:lstStyle/>
          <a:p>
            <a:pPr marL="0" indent="0">
              <a:buNone/>
            </a:pPr>
            <a:r>
              <a:rPr lang="en-US" sz="1100" dirty="0">
                <a:solidFill>
                  <a:srgbClr val="F4F4F4"/>
                </a:solidFill>
              </a:rPr>
              <a:t>Working where HVDG can genuinely perform and protect client outcomes.</a:t>
            </a:r>
            <a:endParaRPr lang="en-US" sz="1100" dirty="0"/>
          </a:p>
        </p:txBody>
      </p:sp>
      <p:pic>
        <p:nvPicPr>
          <p:cNvPr id="30" name="Picture 29">
            <a:extLst>
              <a:ext uri="{FF2B5EF4-FFF2-40B4-BE49-F238E27FC236}">
                <a16:creationId xmlns:a16="http://schemas.microsoft.com/office/drawing/2014/main" id="{25115A86-31C6-D9BD-6AD1-C9E3AF6BAD1D}"/>
              </a:ext>
            </a:extLst>
          </p:cNvPr>
          <p:cNvPicPr>
            <a:picLocks noChangeAspect="1"/>
          </p:cNvPicPr>
          <p:nvPr/>
        </p:nvPicPr>
        <p:blipFill>
          <a:blip r:embed="rId4"/>
          <a:stretch>
            <a:fillRect/>
          </a:stretch>
        </p:blipFill>
        <p:spPr>
          <a:xfrm>
            <a:off x="502919" y="316969"/>
            <a:ext cx="774259" cy="26824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05070A"/>
        </a:solidFill>
        <a:effectLst/>
      </p:bgPr>
    </p:bg>
    <p:spTree>
      <p:nvGrpSpPr>
        <p:cNvPr id="1" name=""/>
        <p:cNvGrpSpPr/>
        <p:nvPr/>
      </p:nvGrpSpPr>
      <p:grpSpPr>
        <a:xfrm>
          <a:off x="0" y="0"/>
          <a:ext cx="1" cy="1"/>
          <a:chOff x="0" y="0"/>
          <a:chExt cx="1" cy="1"/>
        </a:xfrm>
      </p:grpSpPr>
      <p:pic>
        <p:nvPicPr>
          <p:cNvPr id="2" name="Image 0" descr="/mnt/data/593484d0da.png"/>
          <p:cNvPicPr>
            <a:picLocks noChangeAspect="1"/>
          </p:cNvPicPr>
          <p:nvPr/>
        </p:nvPicPr>
        <p:blipFill>
          <a:blip r:embed="rId3"/>
          <a:srcRect t="7811" b="7811"/>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5070A">
              <a:alpha val="55000"/>
            </a:srgbClr>
          </a:solidFill>
          <a:ln w="12700">
            <a:solidFill>
              <a:srgbClr val="333333">
                <a:alpha val="0"/>
              </a:srgbClr>
            </a:solidFill>
            <a:prstDash val="solid"/>
          </a:ln>
        </p:spPr>
        <p:txBody>
          <a:bodyPr/>
          <a:lstStyle/>
          <a:p>
            <a:endParaRPr lang="en-GB"/>
          </a:p>
        </p:txBody>
      </p:sp>
      <p:sp>
        <p:nvSpPr>
          <p:cNvPr id="4" name="Shape 1"/>
          <p:cNvSpPr/>
          <p:nvPr/>
        </p:nvSpPr>
        <p:spPr>
          <a:xfrm>
            <a:off x="0" y="0"/>
            <a:ext cx="12191695" cy="6858000"/>
          </a:xfrm>
          <a:prstGeom prst="rect">
            <a:avLst/>
          </a:prstGeom>
          <a:solidFill>
            <a:srgbClr val="000000">
              <a:alpha val="18000"/>
            </a:srgbClr>
          </a:solidFill>
          <a:ln w="12700">
            <a:solidFill>
              <a:srgbClr val="333333">
                <a:alpha val="0"/>
              </a:srgbClr>
            </a:solidFill>
            <a:prstDash val="solid"/>
          </a:ln>
        </p:spPr>
        <p:txBody>
          <a:bodyPr/>
          <a:lstStyle/>
          <a:p>
            <a:endParaRPr lang="en-GB"/>
          </a:p>
        </p:txBody>
      </p:sp>
      <p:sp>
        <p:nvSpPr>
          <p:cNvPr id="5" name="Shape 2"/>
          <p:cNvSpPr/>
          <p:nvPr/>
        </p:nvSpPr>
        <p:spPr>
          <a:xfrm>
            <a:off x="0" y="6565392"/>
            <a:ext cx="12191695" cy="36576"/>
          </a:xfrm>
          <a:prstGeom prst="rect">
            <a:avLst/>
          </a:prstGeom>
          <a:solidFill>
            <a:srgbClr val="E31B23"/>
          </a:solidFill>
          <a:ln w="12700">
            <a:solidFill>
              <a:srgbClr val="333333">
                <a:alpha val="0"/>
              </a:srgbClr>
            </a:solidFill>
            <a:prstDash val="solid"/>
          </a:ln>
        </p:spPr>
        <p:txBody>
          <a:bodyPr/>
          <a:lstStyle/>
          <a:p>
            <a:endParaRPr lang="en-GB"/>
          </a:p>
        </p:txBody>
      </p:sp>
      <p:sp>
        <p:nvSpPr>
          <p:cNvPr id="7" name="Text 3"/>
          <p:cNvSpPr/>
          <p:nvPr/>
        </p:nvSpPr>
        <p:spPr>
          <a:xfrm>
            <a:off x="658367" y="1481328"/>
            <a:ext cx="7512867" cy="777240"/>
          </a:xfrm>
          <a:prstGeom prst="rect">
            <a:avLst/>
          </a:prstGeom>
          <a:noFill/>
          <a:ln/>
        </p:spPr>
        <p:txBody>
          <a:bodyPr wrap="square" lIns="0" tIns="0" rIns="0" bIns="0" rtlCol="0" anchor="ctr">
            <a:normAutofit/>
          </a:bodyPr>
          <a:lstStyle/>
          <a:p>
            <a:pPr marL="0" indent="0">
              <a:buNone/>
            </a:pPr>
            <a:r>
              <a:rPr lang="en-US" sz="3200" b="1" dirty="0">
                <a:solidFill>
                  <a:srgbClr val="FFFFFF"/>
                </a:solidFill>
                <a:latin typeface="Aptos Display" pitchFamily="34" charset="0"/>
                <a:ea typeface="Aptos Display" pitchFamily="34" charset="-122"/>
                <a:cs typeface="Aptos Display" pitchFamily="34" charset="-120"/>
              </a:rPr>
              <a:t>From Connection Strategy To Energisation</a:t>
            </a:r>
            <a:endParaRPr lang="en-US" sz="3200" dirty="0"/>
          </a:p>
        </p:txBody>
      </p:sp>
      <p:sp>
        <p:nvSpPr>
          <p:cNvPr id="8" name="Text 4"/>
          <p:cNvSpPr/>
          <p:nvPr/>
        </p:nvSpPr>
        <p:spPr>
          <a:xfrm>
            <a:off x="685800" y="2615184"/>
            <a:ext cx="5669280" cy="530352"/>
          </a:xfrm>
          <a:prstGeom prst="rect">
            <a:avLst/>
          </a:prstGeom>
          <a:noFill/>
          <a:ln/>
        </p:spPr>
        <p:txBody>
          <a:bodyPr wrap="square" lIns="0" tIns="0" rIns="0" bIns="0" rtlCol="0" anchor="ctr">
            <a:normAutofit fontScale="92500"/>
          </a:bodyPr>
          <a:lstStyle/>
          <a:p>
            <a:pPr marL="0" indent="0">
              <a:buNone/>
            </a:pPr>
            <a:r>
              <a:rPr lang="en-US" sz="1520" b="1" dirty="0">
                <a:solidFill>
                  <a:srgbClr val="F4F4F4"/>
                </a:solidFill>
              </a:rPr>
              <a:t>HVDG brings the contractor mindset, delivery leadership and project team needed to turn complex projects into energised assets.</a:t>
            </a:r>
            <a:endParaRPr lang="en-US" sz="1520" dirty="0"/>
          </a:p>
        </p:txBody>
      </p:sp>
      <p:sp>
        <p:nvSpPr>
          <p:cNvPr id="9" name="Shape 5"/>
          <p:cNvSpPr/>
          <p:nvPr/>
        </p:nvSpPr>
        <p:spPr>
          <a:xfrm>
            <a:off x="713232" y="3730752"/>
            <a:ext cx="5303520" cy="1097280"/>
          </a:xfrm>
          <a:prstGeom prst="roundRect">
            <a:avLst>
              <a:gd name="adj" fmla="val 6667"/>
            </a:avLst>
          </a:prstGeom>
          <a:solidFill>
            <a:srgbClr val="0B1E2D">
              <a:alpha val="98000"/>
            </a:srgbClr>
          </a:solidFill>
          <a:ln w="12700">
            <a:solidFill>
              <a:srgbClr val="33404B">
                <a:alpha val="76000"/>
              </a:srgbClr>
            </a:solidFill>
            <a:prstDash val="solid"/>
          </a:ln>
          <a:effectLst>
            <a:outerShdw blurRad="19050" dist="12700" dir="2700000" algn="bl" rotWithShape="0">
              <a:srgbClr val="000000">
                <a:alpha val="22000"/>
              </a:srgbClr>
            </a:outerShdw>
          </a:effectLst>
        </p:spPr>
        <p:txBody>
          <a:bodyPr/>
          <a:lstStyle/>
          <a:p>
            <a:endParaRPr lang="en-GB"/>
          </a:p>
        </p:txBody>
      </p:sp>
      <p:sp>
        <p:nvSpPr>
          <p:cNvPr id="10" name="Shape 6"/>
          <p:cNvSpPr/>
          <p:nvPr/>
        </p:nvSpPr>
        <p:spPr>
          <a:xfrm>
            <a:off x="713232" y="3730752"/>
            <a:ext cx="64008" cy="1097280"/>
          </a:xfrm>
          <a:prstGeom prst="rect">
            <a:avLst/>
          </a:prstGeom>
          <a:solidFill>
            <a:srgbClr val="E31B23"/>
          </a:solidFill>
          <a:ln w="12700">
            <a:solidFill>
              <a:srgbClr val="333333">
                <a:alpha val="0"/>
              </a:srgbClr>
            </a:solidFill>
            <a:prstDash val="solid"/>
          </a:ln>
        </p:spPr>
        <p:txBody>
          <a:bodyPr/>
          <a:lstStyle/>
          <a:p>
            <a:endParaRPr lang="en-GB"/>
          </a:p>
        </p:txBody>
      </p:sp>
      <p:sp>
        <p:nvSpPr>
          <p:cNvPr id="11" name="Text 7"/>
          <p:cNvSpPr/>
          <p:nvPr/>
        </p:nvSpPr>
        <p:spPr>
          <a:xfrm>
            <a:off x="923544" y="3877056"/>
            <a:ext cx="4956048" cy="228600"/>
          </a:xfrm>
          <a:prstGeom prst="rect">
            <a:avLst/>
          </a:prstGeom>
          <a:noFill/>
          <a:ln/>
        </p:spPr>
        <p:txBody>
          <a:bodyPr wrap="square" lIns="0" tIns="0" rIns="0" bIns="0" rtlCol="0" anchor="ctr">
            <a:normAutofit/>
          </a:bodyPr>
          <a:lstStyle/>
          <a:p>
            <a:pPr marL="0" indent="0">
              <a:buNone/>
            </a:pPr>
            <a:r>
              <a:rPr lang="en-US" sz="1400" b="1" dirty="0">
                <a:solidFill>
                  <a:srgbClr val="FFFFFF"/>
                </a:solidFill>
              </a:rPr>
              <a:t>The HVDG promise</a:t>
            </a:r>
            <a:endParaRPr lang="en-US" sz="1400" dirty="0"/>
          </a:p>
        </p:txBody>
      </p:sp>
      <p:sp>
        <p:nvSpPr>
          <p:cNvPr id="12" name="Text 8"/>
          <p:cNvSpPr/>
          <p:nvPr/>
        </p:nvSpPr>
        <p:spPr>
          <a:xfrm>
            <a:off x="923544" y="4261104"/>
            <a:ext cx="4919472" cy="438912"/>
          </a:xfrm>
          <a:prstGeom prst="rect">
            <a:avLst/>
          </a:prstGeom>
          <a:noFill/>
          <a:ln/>
        </p:spPr>
        <p:txBody>
          <a:bodyPr wrap="square" lIns="254" tIns="254" rIns="254" bIns="254" rtlCol="0" anchor="ctr">
            <a:normAutofit/>
          </a:bodyPr>
          <a:lstStyle/>
          <a:p>
            <a:pPr marL="0" indent="0">
              <a:buNone/>
            </a:pPr>
            <a:r>
              <a:rPr lang="en-US" sz="1020" dirty="0">
                <a:solidFill>
                  <a:srgbClr val="F4F4F4"/>
                </a:solidFill>
              </a:rPr>
              <a:t>Full turnkey delivery, trusted partnerships, strong people and relationships, a relentless focus on understanding the clients needs and getting the client successfully connected.</a:t>
            </a:r>
            <a:endParaRPr lang="en-US" sz="1020" dirty="0"/>
          </a:p>
        </p:txBody>
      </p:sp>
      <p:sp>
        <p:nvSpPr>
          <p:cNvPr id="13" name="Text 9"/>
          <p:cNvSpPr/>
          <p:nvPr/>
        </p:nvSpPr>
        <p:spPr>
          <a:xfrm>
            <a:off x="713232" y="5650992"/>
            <a:ext cx="4023360" cy="219456"/>
          </a:xfrm>
          <a:prstGeom prst="rect">
            <a:avLst/>
          </a:prstGeom>
          <a:noFill/>
          <a:ln/>
        </p:spPr>
        <p:txBody>
          <a:bodyPr wrap="square" lIns="0" tIns="0" rIns="0" bIns="0" rtlCol="0" anchor="ctr"/>
          <a:lstStyle/>
          <a:p>
            <a:pPr marL="0" indent="0">
              <a:buNone/>
            </a:pPr>
            <a:r>
              <a:rPr lang="en-US" sz="1500" b="1" dirty="0">
                <a:solidFill>
                  <a:srgbClr val="FFFFFF"/>
                </a:solidFill>
              </a:rPr>
              <a:t>High Voltage Delivery Group Ltd</a:t>
            </a:r>
            <a:endParaRPr lang="en-US" sz="1500" dirty="0"/>
          </a:p>
        </p:txBody>
      </p:sp>
      <p:sp>
        <p:nvSpPr>
          <p:cNvPr id="14" name="Text 10"/>
          <p:cNvSpPr/>
          <p:nvPr/>
        </p:nvSpPr>
        <p:spPr>
          <a:xfrm>
            <a:off x="713232" y="5961888"/>
            <a:ext cx="8046720" cy="164592"/>
          </a:xfrm>
          <a:prstGeom prst="rect">
            <a:avLst/>
          </a:prstGeom>
          <a:noFill/>
          <a:ln/>
        </p:spPr>
        <p:txBody>
          <a:bodyPr wrap="square" lIns="0" tIns="0" rIns="0" bIns="0" rtlCol="0" anchor="ctr">
            <a:normAutofit/>
          </a:bodyPr>
          <a:lstStyle/>
          <a:p>
            <a:pPr marL="0" indent="0">
              <a:buNone/>
            </a:pPr>
            <a:r>
              <a:rPr lang="en-US" sz="950" b="1" dirty="0">
                <a:solidFill>
                  <a:srgbClr val="B9C3CC"/>
                </a:solidFill>
              </a:rPr>
              <a:t>ICP up to 132kV | Balance of Plant Up to 400kV | Renewable Energy Connections | Critical Power Infrastructure</a:t>
            </a:r>
            <a:endParaRPr lang="en-US" sz="950" dirty="0"/>
          </a:p>
        </p:txBody>
      </p:sp>
      <p:pic>
        <p:nvPicPr>
          <p:cNvPr id="16" name="Picture 15">
            <a:extLst>
              <a:ext uri="{FF2B5EF4-FFF2-40B4-BE49-F238E27FC236}">
                <a16:creationId xmlns:a16="http://schemas.microsoft.com/office/drawing/2014/main" id="{A42F9E9E-815E-3EDA-2795-88A7DBCACB66}"/>
              </a:ext>
            </a:extLst>
          </p:cNvPr>
          <p:cNvPicPr>
            <a:picLocks noChangeAspect="1"/>
          </p:cNvPicPr>
          <p:nvPr/>
        </p:nvPicPr>
        <p:blipFill>
          <a:blip r:embed="rId4"/>
          <a:stretch>
            <a:fillRect/>
          </a:stretch>
        </p:blipFill>
        <p:spPr>
          <a:xfrm>
            <a:off x="685800" y="507717"/>
            <a:ext cx="774259" cy="26824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81B01B0158A148915DCCC796602D35" ma:contentTypeVersion="3" ma:contentTypeDescription="Create a new document." ma:contentTypeScope="" ma:versionID="d7fb6b3587a2747b93c969e2e6f6904d">
  <xsd:schema xmlns:xsd="http://www.w3.org/2001/XMLSchema" xmlns:xs="http://www.w3.org/2001/XMLSchema" xmlns:p="http://schemas.microsoft.com/office/2006/metadata/properties" xmlns:ns2="6a0827cd-cde8-4e7d-aaa7-dbfa4e670fff" targetNamespace="http://schemas.microsoft.com/office/2006/metadata/properties" ma:root="true" ma:fieldsID="11d0a7e5a67757bd171ff9e058642f2a" ns2:_="">
    <xsd:import namespace="6a0827cd-cde8-4e7d-aaa7-dbfa4e670ff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827cd-cde8-4e7d-aaa7-dbfa4e670f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5138442-92EE-458D-A55A-C6CFBA23682E}">
  <ds:schemaRefs>
    <ds:schemaRef ds:uri="http://schemas.microsoft.com/sharepoint/v3/contenttype/forms"/>
  </ds:schemaRefs>
</ds:datastoreItem>
</file>

<file path=customXml/itemProps2.xml><?xml version="1.0" encoding="utf-8"?>
<ds:datastoreItem xmlns:ds="http://schemas.openxmlformats.org/officeDocument/2006/customXml" ds:itemID="{E3D88551-55A7-4D01-B839-E65D17AE1F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0827cd-cde8-4e7d-aaa7-dbfa4e670f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3D68EF-FE67-4FA1-95A9-040F9233C5A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208</TotalTime>
  <Words>1331</Words>
  <Application>Microsoft Office PowerPoint</Application>
  <PresentationFormat>Widescreen</PresentationFormat>
  <Paragraphs>118</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High Voltage Delivery Group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HVDG Company Overview - ICP and Balance of Plant Contractor</dc:title>
  <dc:subject>HVDG external client company overview</dc:subject>
  <dc:creator>M365 Copilot</dc:creator>
  <cp:lastModifiedBy>Mike Reed</cp:lastModifiedBy>
  <cp:revision>2</cp:revision>
  <dcterms:created xsi:type="dcterms:W3CDTF">2026-08-17T07:59:57Z</dcterms:created>
  <dcterms:modified xsi:type="dcterms:W3CDTF">2026-09-08T15:04:42Z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0x0101000181B01B0158A148915DCCC796602D35</vt:lpwstr>
  </property>
</Properties>
</file>